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2" y="-13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0" name="Rectangle 2"/>
          <p:cNvSpPr>
            <a:spLocks/>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sym typeface="Noteworthy Bold" charset="0"/>
              </a:rPr>
              <a:t>Click to edit Master text styles</a:t>
            </a:r>
          </a:p>
          <a:p>
            <a:pPr lvl="1"/>
            <a:r>
              <a:rPr lang="en-US" smtClean="0">
                <a:sym typeface="Noteworthy Bold" charset="0"/>
              </a:rPr>
              <a:t>Second level</a:t>
            </a:r>
          </a:p>
          <a:p>
            <a:pPr lvl="2"/>
            <a:r>
              <a:rPr lang="en-US" smtClean="0">
                <a:sym typeface="Noteworthy Bold" charset="0"/>
              </a:rPr>
              <a:t>Third level</a:t>
            </a:r>
          </a:p>
          <a:p>
            <a:pPr lvl="3"/>
            <a:r>
              <a:rPr lang="en-US" smtClean="0">
                <a:sym typeface="Noteworthy Bold" charset="0"/>
              </a:rPr>
              <a:t>Fourth level</a:t>
            </a:r>
          </a:p>
          <a:p>
            <a:pPr lvl="4"/>
            <a:r>
              <a:rPr lang="en-US" smtClean="0">
                <a:sym typeface="Noteworthy Bold" charset="0"/>
              </a:rPr>
              <a:t>Fifth level</a:t>
            </a:r>
          </a:p>
        </p:txBody>
      </p:sp>
    </p:spTree>
    <p:extLst>
      <p:ext uri="{BB962C8B-B14F-4D97-AF65-F5344CB8AC3E}">
        <p14:creationId xmlns:p14="http://schemas.microsoft.com/office/powerpoint/2010/main" val="1455355807"/>
      </p:ext>
    </p:extLst>
  </p:cSld>
  <p:clrMap bg1="lt1" tx1="dk1" bg2="lt2" tx2="dk2" accent1="accent1" accent2="accent2" accent3="accent3" accent4="accent4" accent5="accent5" accent6="accent6" hlink="hlink" folHlink="folHlink"/>
  <p:notesStyle>
    <a:lvl1pPr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ph type="sldImg"/>
          </p:nvPr>
        </p:nvSpPr>
        <p:spPr/>
      </p:sp>
      <p:sp>
        <p:nvSpPr>
          <p:cNvPr id="5122" name="Rectangle 2"/>
          <p:cNvSpPr>
            <a:spLocks noChangeArrowheads="1"/>
          </p:cNvSpPr>
          <p:nvPr>
            <p:ph type="body" idx="1"/>
          </p:nvPr>
        </p:nvSpPr>
        <p:spPr/>
        <p:txBody>
          <a:bodyPr/>
          <a:lstStyle/>
          <a:p>
            <a:r>
              <a:rPr lang="en-US"/>
              <a:t>PCC consists of aggregate (coarse and fine), PC and water.  The paste consists of PC and water, while the mortar consists of PC, water and sand.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sldImg"/>
          </p:nvPr>
        </p:nvSpPr>
        <p:spPr/>
      </p:sp>
      <p:sp>
        <p:nvSpPr>
          <p:cNvPr id="18434" name="Rectangle 2"/>
          <p:cNvSpPr>
            <a:spLocks noChangeArrowheads="1"/>
          </p:cNvSpPr>
          <p:nvPr>
            <p:ph type="body" idx="1"/>
          </p:nvPr>
        </p:nvSpPr>
        <p:spPr/>
        <p:txBody>
          <a:bodyPr/>
          <a:lstStyle/>
          <a:p>
            <a:r>
              <a:rPr lang="en-US"/>
              <a:t>This figure summarizes the testing required for the PG binder specification.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443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336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51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14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6931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25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71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500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65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94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190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title style</a:t>
            </a:r>
          </a:p>
        </p:txBody>
      </p:sp>
      <p:sp>
        <p:nvSpPr>
          <p:cNvPr id="1026" name="Rectangle 2"/>
          <p:cNvSpPr>
            <a:spLocks/>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hyperlink" Target="http://pavementinteractive.org/index.php?title=Image:Abrasion_equipment.jpg" TargetMode="External"/><Relationship Id="rId1" Type="http://schemas.openxmlformats.org/officeDocument/2006/relationships/slideLayout" Target="../slideLayouts/slideLayout2.xml"/><Relationship Id="rId6" Type="http://schemas.openxmlformats.org/officeDocument/2006/relationships/hyperlink" Target="http://pavementinteractive.org/index.php?title=Image:Abrasion.gif" TargetMode="External"/><Relationship Id="rId5" Type="http://schemas.openxmlformats.org/officeDocument/2006/relationships/image" Target="../media/image23.jpeg"/><Relationship Id="rId4" Type="http://schemas.openxmlformats.org/officeDocument/2006/relationships/hyperlink" Target="http://pavementinteractive.org/index.php?title=Image:Before_after.jp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avementinteractive.org/index.php?title=Image:Casg.jpg" TargetMode="External"/><Relationship Id="rId7"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p:cNvSpPr>
          <p:nvPr/>
        </p:nvSpPr>
        <p:spPr bwMode="auto">
          <a:xfrm>
            <a:off x="0" y="3765550"/>
            <a:ext cx="5080000" cy="5988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074" name="AutoShape 2"/>
          <p:cNvSpPr>
            <a:spLocks/>
          </p:cNvSpPr>
          <p:nvPr/>
        </p:nvSpPr>
        <p:spPr bwMode="auto">
          <a:xfrm>
            <a:off x="-3175" y="0"/>
            <a:ext cx="13006388" cy="975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8274" y="0"/>
                </a:lnTo>
                <a:lnTo>
                  <a:pt x="21600" y="2"/>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075" name="Rectangle 3"/>
          <p:cNvSpPr>
            <a:spLocks/>
          </p:cNvSpPr>
          <p:nvPr/>
        </p:nvSpPr>
        <p:spPr bwMode="auto">
          <a:xfrm>
            <a:off x="1446213" y="5808663"/>
            <a:ext cx="10110787"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497" tIns="72248" rIns="144497" bIns="72248"/>
          <a:lstStyle/>
          <a:p>
            <a:pPr marL="55563" algn="l" defTabSz="1355725">
              <a:lnSpc>
                <a:spcPct val="90000"/>
              </a:lnSpc>
              <a:spcBef>
                <a:spcPts val="500"/>
              </a:spcBef>
            </a:pPr>
            <a:endParaRPr lang="en-US" sz="2500" b="1" i="1">
              <a:latin typeface="Helvetica" charset="0"/>
              <a:ea typeface="Helvetica" charset="0"/>
              <a:cs typeface="Helvetica" charset="0"/>
              <a:sym typeface="Helvetica" charset="0"/>
            </a:endParaRPr>
          </a:p>
          <a:p>
            <a:pPr marL="55563" defTabSz="1355725">
              <a:lnSpc>
                <a:spcPct val="90000"/>
              </a:lnSpc>
              <a:spcBef>
                <a:spcPts val="500"/>
              </a:spcBef>
            </a:pPr>
            <a:r>
              <a:rPr lang="en-US" sz="4800" b="1">
                <a:latin typeface="Arial" pitchFamily="34" charset="0"/>
                <a:cs typeface="Arial" pitchFamily="34" charset="0"/>
                <a:sym typeface="Arial" pitchFamily="34" charset="0"/>
              </a:rPr>
              <a:t>Section 1</a:t>
            </a:r>
          </a:p>
          <a:p>
            <a:pPr marL="55563" defTabSz="1355725">
              <a:lnSpc>
                <a:spcPct val="90000"/>
              </a:lnSpc>
              <a:spcBef>
                <a:spcPts val="500"/>
              </a:spcBef>
            </a:pPr>
            <a:r>
              <a:rPr lang="en-US" sz="5600" b="1">
                <a:effectLst>
                  <a:outerShdw blurRad="38100" dist="38100" dir="2700000" algn="tl">
                    <a:srgbClr val="C0C0C0"/>
                  </a:outerShdw>
                </a:effectLst>
                <a:latin typeface="Arial" pitchFamily="34" charset="0"/>
                <a:cs typeface="Arial" pitchFamily="34" charset="0"/>
                <a:sym typeface="Arial" pitchFamily="34" charset="0"/>
              </a:rPr>
              <a:t>Concrete Mix Design</a:t>
            </a:r>
            <a:endParaRPr lang="en-US"/>
          </a:p>
        </p:txBody>
      </p:sp>
      <p:pic>
        <p:nvPicPr>
          <p:cNvPr id="3076" name="Picture 4" descr="imag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669925"/>
            <a:ext cx="7034213" cy="511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077" name="Group 5"/>
          <p:cNvGrpSpPr>
            <a:grpSpLocks/>
          </p:cNvGrpSpPr>
          <p:nvPr/>
        </p:nvGrpSpPr>
        <p:grpSpPr bwMode="auto">
          <a:xfrm>
            <a:off x="11947525" y="8775700"/>
            <a:ext cx="714375" cy="714375"/>
            <a:chOff x="0" y="0"/>
            <a:chExt cx="57" cy="57"/>
          </a:xfrm>
        </p:grpSpPr>
        <p:sp>
          <p:nvSpPr>
            <p:cNvPr id="3078"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079"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1</a:t>
              </a:r>
              <a:endParaRPr lang="en-US"/>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3314"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3315" name="Rectangle 3"/>
          <p:cNvSpPr>
            <a:spLocks noChangeArrowheads="1"/>
          </p:cNvSpPr>
          <p:nvPr>
            <p:ph type="title"/>
          </p:nvPr>
        </p:nvSpPr>
        <p:spPr>
          <a:xfrm>
            <a:off x="1169988" y="519113"/>
            <a:ext cx="10696575" cy="781050"/>
          </a:xfrm>
        </p:spPr>
        <p:txBody>
          <a:bodyPr lIns="126435" tIns="72248" rIns="126435" bIns="72248"/>
          <a:lstStyle/>
          <a:p>
            <a:pPr algn="l" defTabSz="1300163"/>
            <a:r>
              <a:rPr lang="en-US" sz="3900">
                <a:latin typeface="Helvetica" charset="0"/>
                <a:ea typeface="Helvetica" charset="0"/>
                <a:cs typeface="Helvetica" charset="0"/>
                <a:sym typeface="Helvetica" charset="0"/>
              </a:rPr>
              <a:t>STRENGTH REQUIREMENTS</a:t>
            </a:r>
            <a:endParaRPr lang="en-US"/>
          </a:p>
        </p:txBody>
      </p:sp>
      <p:sp>
        <p:nvSpPr>
          <p:cNvPr id="13316" name="Rectangle 4"/>
          <p:cNvSpPr>
            <a:spLocks noChangeArrowheads="1"/>
          </p:cNvSpPr>
          <p:nvPr>
            <p:ph type="body" idx="1"/>
          </p:nvPr>
        </p:nvSpPr>
        <p:spPr>
          <a:xfrm>
            <a:off x="103188" y="1733550"/>
            <a:ext cx="12901612" cy="4551363"/>
          </a:xfrm>
        </p:spPr>
        <p:txBody>
          <a:bodyPr lIns="126435" tIns="72248" rIns="126435" bIns="72248" anchor="t"/>
          <a:lstStyle/>
          <a:p>
            <a:pPr marL="60325" lvl="1" indent="-60325" defTabSz="1300163">
              <a:lnSpc>
                <a:spcPct val="130000"/>
              </a:lnSpc>
              <a:spcBef>
                <a:spcPts val="300"/>
              </a:spcBef>
              <a:buSzTx/>
              <a:buFontTx/>
              <a:buNone/>
            </a:pPr>
            <a:r>
              <a:rPr lang="en-US" sz="3300">
                <a:latin typeface="Arial" pitchFamily="34" charset="0"/>
                <a:cs typeface="Arial" pitchFamily="34" charset="0"/>
                <a:sym typeface="Arial" pitchFamily="34" charset="0"/>
              </a:rPr>
              <a:t>f’</a:t>
            </a:r>
            <a:r>
              <a:rPr lang="en-US" sz="3300" baseline="-20000">
                <a:latin typeface="Arial" pitchFamily="34" charset="0"/>
                <a:cs typeface="Arial" pitchFamily="34" charset="0"/>
                <a:sym typeface="Arial" pitchFamily="34" charset="0"/>
              </a:rPr>
              <a:t>cr</a:t>
            </a:r>
            <a:r>
              <a:rPr lang="en-US" sz="3300">
                <a:latin typeface="Arial" pitchFamily="34" charset="0"/>
                <a:cs typeface="Arial" pitchFamily="34" charset="0"/>
                <a:sym typeface="Arial" pitchFamily="34" charset="0"/>
              </a:rPr>
              <a:t> = f’</a:t>
            </a:r>
            <a:r>
              <a:rPr lang="en-US" sz="3300" baseline="-20000">
                <a:latin typeface="Arial" pitchFamily="34" charset="0"/>
                <a:cs typeface="Arial" pitchFamily="34" charset="0"/>
                <a:sym typeface="Arial" pitchFamily="34" charset="0"/>
              </a:rPr>
              <a:t>c</a:t>
            </a:r>
            <a:r>
              <a:rPr lang="en-US" sz="3300">
                <a:latin typeface="Arial" pitchFamily="34" charset="0"/>
                <a:cs typeface="Arial" pitchFamily="34" charset="0"/>
                <a:sym typeface="Arial" pitchFamily="34" charset="0"/>
              </a:rPr>
              <a:t> + (1.34 s)	 when </a:t>
            </a:r>
            <a:r>
              <a:rPr lang="en-US" sz="3300">
                <a:solidFill>
                  <a:srgbClr val="FF3300"/>
                </a:solidFill>
                <a:latin typeface="Arial" pitchFamily="34" charset="0"/>
                <a:cs typeface="Arial" pitchFamily="34" charset="0"/>
                <a:sym typeface="Arial" pitchFamily="34" charset="0"/>
              </a:rPr>
              <a:t>s</a:t>
            </a:r>
            <a:r>
              <a:rPr lang="en-US" sz="3300">
                <a:latin typeface="Arial" pitchFamily="34" charset="0"/>
                <a:cs typeface="Arial" pitchFamily="34" charset="0"/>
                <a:sym typeface="Arial" pitchFamily="34" charset="0"/>
              </a:rPr>
              <a:t> &lt; 500 psi</a:t>
            </a:r>
            <a:endParaRPr lang="en-US" sz="2200">
              <a:latin typeface="Helvetica" charset="0"/>
              <a:ea typeface="Helvetica" charset="0"/>
              <a:cs typeface="Helvetica" charset="0"/>
              <a:sym typeface="Helvetica" charset="0"/>
            </a:endParaRPr>
          </a:p>
          <a:p>
            <a:pPr marL="60325" lvl="1" indent="-60325" defTabSz="1300163">
              <a:lnSpc>
                <a:spcPct val="130000"/>
              </a:lnSpc>
              <a:spcBef>
                <a:spcPts val="300"/>
              </a:spcBef>
              <a:buSzTx/>
              <a:buFontTx/>
              <a:buNone/>
            </a:pPr>
            <a:r>
              <a:rPr lang="en-US" sz="3300">
                <a:latin typeface="Arial" pitchFamily="34" charset="0"/>
                <a:cs typeface="Arial" pitchFamily="34" charset="0"/>
                <a:sym typeface="Arial" pitchFamily="34" charset="0"/>
              </a:rPr>
              <a:t>If </a:t>
            </a:r>
            <a:r>
              <a:rPr lang="en-US" sz="3300">
                <a:solidFill>
                  <a:srgbClr val="FF3300"/>
                </a:solidFill>
                <a:latin typeface="Arial" pitchFamily="34" charset="0"/>
                <a:cs typeface="Arial" pitchFamily="34" charset="0"/>
                <a:sym typeface="Arial" pitchFamily="34" charset="0"/>
              </a:rPr>
              <a:t>s </a:t>
            </a:r>
            <a:r>
              <a:rPr lang="en-US" sz="3300">
                <a:latin typeface="Arial" pitchFamily="34" charset="0"/>
                <a:cs typeface="Arial" pitchFamily="34" charset="0"/>
                <a:sym typeface="Arial" pitchFamily="34" charset="0"/>
              </a:rPr>
              <a:t>&gt; 500 psi :				</a:t>
            </a:r>
            <a:endParaRPr lang="en-US" sz="2200">
              <a:latin typeface="Helvetica" charset="0"/>
              <a:ea typeface="Helvetica" charset="0"/>
              <a:cs typeface="Helvetica" charset="0"/>
              <a:sym typeface="Helvetica" charset="0"/>
            </a:endParaRPr>
          </a:p>
          <a:p>
            <a:pPr marL="60325" lvl="1" indent="-60325" defTabSz="1300163">
              <a:lnSpc>
                <a:spcPct val="130000"/>
              </a:lnSpc>
              <a:spcBef>
                <a:spcPts val="300"/>
              </a:spcBef>
              <a:buSzTx/>
              <a:buFontTx/>
              <a:buNone/>
            </a:pPr>
            <a:r>
              <a:rPr lang="en-US" sz="3300">
                <a:latin typeface="Arial" pitchFamily="34" charset="0"/>
                <a:cs typeface="Arial" pitchFamily="34" charset="0"/>
                <a:sym typeface="Arial" pitchFamily="34" charset="0"/>
              </a:rPr>
              <a:t>f’</a:t>
            </a:r>
            <a:r>
              <a:rPr lang="en-US" sz="3300" baseline="-20000">
                <a:latin typeface="Arial" pitchFamily="34" charset="0"/>
                <a:cs typeface="Arial" pitchFamily="34" charset="0"/>
                <a:sym typeface="Arial" pitchFamily="34" charset="0"/>
              </a:rPr>
              <a:t>cr</a:t>
            </a:r>
            <a:r>
              <a:rPr lang="en-US" sz="3300">
                <a:latin typeface="Arial" pitchFamily="34" charset="0"/>
                <a:cs typeface="Arial" pitchFamily="34" charset="0"/>
                <a:sym typeface="Arial" pitchFamily="34" charset="0"/>
              </a:rPr>
              <a:t> = f’</a:t>
            </a:r>
            <a:r>
              <a:rPr lang="en-US" sz="3300" baseline="-20000">
                <a:latin typeface="Arial" pitchFamily="34" charset="0"/>
                <a:cs typeface="Arial" pitchFamily="34" charset="0"/>
                <a:sym typeface="Arial" pitchFamily="34" charset="0"/>
              </a:rPr>
              <a:t>c</a:t>
            </a:r>
            <a:r>
              <a:rPr lang="en-US" sz="3300">
                <a:latin typeface="Arial" pitchFamily="34" charset="0"/>
                <a:cs typeface="Arial" pitchFamily="34" charset="0"/>
                <a:sym typeface="Arial" pitchFamily="34" charset="0"/>
              </a:rPr>
              <a:t> + (2.33</a:t>
            </a:r>
            <a:r>
              <a:rPr lang="en-US" sz="3300">
                <a:solidFill>
                  <a:srgbClr val="FF3300"/>
                </a:solidFill>
                <a:latin typeface="Arial" pitchFamily="34" charset="0"/>
                <a:cs typeface="Arial" pitchFamily="34" charset="0"/>
                <a:sym typeface="Arial" pitchFamily="34" charset="0"/>
              </a:rPr>
              <a:t> s</a:t>
            </a:r>
            <a:r>
              <a:rPr lang="en-US" sz="3300">
                <a:latin typeface="Arial" pitchFamily="34" charset="0"/>
                <a:cs typeface="Arial" pitchFamily="34" charset="0"/>
                <a:sym typeface="Arial" pitchFamily="34" charset="0"/>
              </a:rPr>
              <a:t>) - 500 psi</a:t>
            </a:r>
            <a:endParaRPr lang="en-US" sz="2200">
              <a:latin typeface="Helvetica" charset="0"/>
              <a:ea typeface="Helvetica" charset="0"/>
              <a:cs typeface="Helvetica" charset="0"/>
              <a:sym typeface="Helvetica" charset="0"/>
            </a:endParaRPr>
          </a:p>
          <a:p>
            <a:pPr marL="60325" lvl="1" indent="-60325" defTabSz="1300163">
              <a:lnSpc>
                <a:spcPct val="130000"/>
              </a:lnSpc>
              <a:spcBef>
                <a:spcPts val="300"/>
              </a:spcBef>
              <a:buSzTx/>
              <a:buFontTx/>
              <a:buNone/>
            </a:pPr>
            <a:r>
              <a:rPr lang="en-US" sz="3300">
                <a:solidFill>
                  <a:srgbClr val="FF3300"/>
                </a:solidFill>
                <a:latin typeface="Arial" pitchFamily="34" charset="0"/>
                <a:cs typeface="Arial" pitchFamily="34" charset="0"/>
                <a:sym typeface="Arial" pitchFamily="34" charset="0"/>
              </a:rPr>
              <a:t>s</a:t>
            </a:r>
            <a:r>
              <a:rPr lang="en-US" sz="3300">
                <a:latin typeface="Arial" pitchFamily="34" charset="0"/>
                <a:cs typeface="Arial" pitchFamily="34" charset="0"/>
                <a:sym typeface="Arial" pitchFamily="34" charset="0"/>
              </a:rPr>
              <a:t> = standard deviation of f’</a:t>
            </a:r>
            <a:r>
              <a:rPr lang="en-US" sz="3300" baseline="-20000">
                <a:latin typeface="Arial" pitchFamily="34" charset="0"/>
                <a:cs typeface="Arial" pitchFamily="34" charset="0"/>
                <a:sym typeface="Arial" pitchFamily="34" charset="0"/>
              </a:rPr>
              <a:t>c</a:t>
            </a:r>
            <a:r>
              <a:rPr lang="en-US" sz="3300">
                <a:latin typeface="Arial" pitchFamily="34" charset="0"/>
                <a:cs typeface="Arial" pitchFamily="34" charset="0"/>
                <a:sym typeface="Arial" pitchFamily="34" charset="0"/>
              </a:rPr>
              <a:t> for a particular mixing plant</a:t>
            </a:r>
            <a:endParaRPr lang="en-US" sz="2200">
              <a:latin typeface="Helvetica" charset="0"/>
              <a:ea typeface="Helvetica" charset="0"/>
              <a:cs typeface="Helvetica" charset="0"/>
              <a:sym typeface="Helvetica" charset="0"/>
            </a:endParaRPr>
          </a:p>
          <a:p>
            <a:pPr marL="60325" lvl="1" indent="-60325" defTabSz="1300163">
              <a:spcBef>
                <a:spcPts val="300"/>
              </a:spcBef>
              <a:buSzTx/>
              <a:buFontTx/>
              <a:buNone/>
            </a:pPr>
            <a:endParaRPr lang="en-US" sz="3300">
              <a:latin typeface="Arial" pitchFamily="34" charset="0"/>
              <a:cs typeface="Arial" pitchFamily="34" charset="0"/>
              <a:sym typeface="Arial" pitchFamily="34" charset="0"/>
            </a:endParaRPr>
          </a:p>
          <a:p>
            <a:pPr marL="60325" lvl="1" indent="-60325" defTabSz="1300163">
              <a:spcBef>
                <a:spcPts val="300"/>
              </a:spcBef>
              <a:buClr>
                <a:srgbClr val="000000"/>
              </a:buClr>
              <a:buFont typeface="Wingdings" pitchFamily="2" charset="2"/>
              <a:buChar char="•"/>
            </a:pPr>
            <a:r>
              <a:rPr lang="en-US" sz="3300">
                <a:latin typeface="Arial" pitchFamily="34" charset="0"/>
                <a:cs typeface="Arial" pitchFamily="34" charset="0"/>
                <a:sym typeface="Arial" pitchFamily="34" charset="0"/>
              </a:rPr>
              <a:t>If s is based on fewer than 30 samples, then the standard deviation of the “population” is underestimated </a:t>
            </a:r>
            <a:endParaRPr lang="en-US"/>
          </a:p>
        </p:txBody>
      </p:sp>
      <p:grpSp>
        <p:nvGrpSpPr>
          <p:cNvPr id="13317" name="Group 5"/>
          <p:cNvGrpSpPr>
            <a:grpSpLocks/>
          </p:cNvGrpSpPr>
          <p:nvPr/>
        </p:nvGrpSpPr>
        <p:grpSpPr bwMode="auto">
          <a:xfrm>
            <a:off x="11947525" y="8775700"/>
            <a:ext cx="714375" cy="714375"/>
            <a:chOff x="0" y="0"/>
            <a:chExt cx="57" cy="57"/>
          </a:xfrm>
        </p:grpSpPr>
        <p:sp>
          <p:nvSpPr>
            <p:cNvPr id="13318"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3319"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10</a:t>
              </a:r>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a:spLocks/>
          </p:cNvSpPr>
          <p:nvPr/>
        </p:nvSpPr>
        <p:spPr bwMode="auto">
          <a:xfrm>
            <a:off x="0" y="3765550"/>
            <a:ext cx="5080000" cy="5988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4338" name="AutoShape 2"/>
          <p:cNvSpPr>
            <a:spLocks/>
          </p:cNvSpPr>
          <p:nvPr/>
        </p:nvSpPr>
        <p:spPr bwMode="auto">
          <a:xfrm>
            <a:off x="-3175" y="0"/>
            <a:ext cx="13006388" cy="975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8274" y="0"/>
                </a:lnTo>
                <a:lnTo>
                  <a:pt x="21600" y="2"/>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4339" name="Rectangle 3"/>
          <p:cNvSpPr>
            <a:spLocks/>
          </p:cNvSpPr>
          <p:nvPr/>
        </p:nvSpPr>
        <p:spPr bwMode="auto">
          <a:xfrm>
            <a:off x="1376363" y="5092700"/>
            <a:ext cx="10110787"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497" tIns="72248" rIns="144497" bIns="72248"/>
          <a:lstStyle/>
          <a:p>
            <a:pPr marL="55563" algn="l" defTabSz="1355725">
              <a:lnSpc>
                <a:spcPct val="90000"/>
              </a:lnSpc>
              <a:spcBef>
                <a:spcPts val="500"/>
              </a:spcBef>
            </a:pPr>
            <a:endParaRPr lang="en-US" sz="2500" b="1" i="1">
              <a:latin typeface="Helvetica" charset="0"/>
              <a:ea typeface="Helvetica" charset="0"/>
              <a:cs typeface="Helvetica" charset="0"/>
              <a:sym typeface="Helvetica" charset="0"/>
            </a:endParaRPr>
          </a:p>
          <a:p>
            <a:pPr marL="55563" defTabSz="1355725">
              <a:lnSpc>
                <a:spcPct val="90000"/>
              </a:lnSpc>
              <a:spcBef>
                <a:spcPts val="500"/>
              </a:spcBef>
            </a:pPr>
            <a:r>
              <a:rPr lang="en-US" sz="4800" b="1">
                <a:latin typeface="Arial" pitchFamily="34" charset="0"/>
                <a:cs typeface="Arial" pitchFamily="34" charset="0"/>
                <a:sym typeface="Arial" pitchFamily="34" charset="0"/>
              </a:rPr>
              <a:t>Section 2</a:t>
            </a:r>
          </a:p>
          <a:p>
            <a:pPr marL="55563" defTabSz="1355725">
              <a:lnSpc>
                <a:spcPct val="90000"/>
              </a:lnSpc>
              <a:spcBef>
                <a:spcPts val="500"/>
              </a:spcBef>
            </a:pPr>
            <a:r>
              <a:rPr lang="en-US" sz="5600" b="1">
                <a:effectLst>
                  <a:outerShdw blurRad="38100" dist="38100" dir="2700000" algn="tl">
                    <a:srgbClr val="C0C0C0"/>
                  </a:outerShdw>
                </a:effectLst>
                <a:latin typeface="Arial" pitchFamily="34" charset="0"/>
                <a:cs typeface="Arial" pitchFamily="34" charset="0"/>
                <a:sym typeface="Arial" pitchFamily="34" charset="0"/>
              </a:rPr>
              <a:t>Asphalt Mix Design</a:t>
            </a:r>
            <a:endParaRPr lang="en-US"/>
          </a:p>
        </p:txBody>
      </p:sp>
      <p:pic>
        <p:nvPicPr>
          <p:cNvPr id="14340" name="Picture 4" descr="imag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0"/>
            <a:ext cx="7032625" cy="511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4341" name="Group 5"/>
          <p:cNvGrpSpPr>
            <a:grpSpLocks/>
          </p:cNvGrpSpPr>
          <p:nvPr/>
        </p:nvGrpSpPr>
        <p:grpSpPr bwMode="auto">
          <a:xfrm>
            <a:off x="11947525" y="8775700"/>
            <a:ext cx="714375" cy="714375"/>
            <a:chOff x="0" y="0"/>
            <a:chExt cx="57" cy="57"/>
          </a:xfrm>
        </p:grpSpPr>
        <p:sp>
          <p:nvSpPr>
            <p:cNvPr id="14342"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4343"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11</a:t>
              </a:r>
              <a:endParaRPr lang="en-US"/>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5362"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5363" name="Rectangle 3"/>
          <p:cNvSpPr>
            <a:spLocks noChangeArrowheads="1"/>
          </p:cNvSpPr>
          <p:nvPr>
            <p:ph type="title"/>
          </p:nvPr>
        </p:nvSpPr>
        <p:spPr>
          <a:xfrm>
            <a:off x="1238250" y="1116013"/>
            <a:ext cx="10853738" cy="1346200"/>
          </a:xfrm>
        </p:spPr>
        <p:txBody>
          <a:bodyPr lIns="126435" tIns="72248" rIns="126435" bIns="72248"/>
          <a:lstStyle/>
          <a:p>
            <a:pPr algn="l" defTabSz="1300163"/>
            <a:r>
              <a:rPr lang="en-US" sz="3900" b="1">
                <a:latin typeface="Helvetica" charset="0"/>
                <a:ea typeface="Helvetica" charset="0"/>
                <a:cs typeface="Helvetica" charset="0"/>
                <a:sym typeface="Helvetica" charset="0"/>
              </a:rPr>
              <a:t>SUPERPAVE &amp; PERFORMANCE GRADE BINDERS</a:t>
            </a:r>
            <a:endParaRPr lang="en-US"/>
          </a:p>
        </p:txBody>
      </p:sp>
      <p:sp>
        <p:nvSpPr>
          <p:cNvPr id="15364" name="Rectangle 4"/>
          <p:cNvSpPr>
            <a:spLocks noChangeArrowheads="1"/>
          </p:cNvSpPr>
          <p:nvPr>
            <p:ph type="body" idx="1"/>
          </p:nvPr>
        </p:nvSpPr>
        <p:spPr>
          <a:xfrm>
            <a:off x="0" y="2803525"/>
            <a:ext cx="12693650" cy="6442075"/>
          </a:xfrm>
        </p:spPr>
        <p:txBody>
          <a:bodyPr lIns="126435" tIns="72248" rIns="126435" bIns="72248" anchor="t"/>
          <a:lstStyle/>
          <a:p>
            <a:pPr marL="0" indent="0" defTabSz="1300163">
              <a:lnSpc>
                <a:spcPct val="130000"/>
              </a:lnSpc>
              <a:spcBef>
                <a:spcPts val="800"/>
              </a:spcBef>
              <a:buSzTx/>
              <a:buFontTx/>
              <a:buNone/>
            </a:pPr>
            <a:r>
              <a:rPr lang="en-US" sz="4200" b="1">
                <a:latin typeface="Helvetica" charset="0"/>
                <a:ea typeface="Helvetica" charset="0"/>
                <a:cs typeface="Helvetica" charset="0"/>
                <a:sym typeface="Helvetica" charset="0"/>
              </a:rPr>
              <a:t>After the Strategic Highway Research Program (SHRP)</a:t>
            </a:r>
            <a:endParaRPr lang="en-US" sz="2200" b="1">
              <a:latin typeface="Helvetica" charset="0"/>
              <a:ea typeface="Helvetica" charset="0"/>
              <a:cs typeface="Helvetica" charset="0"/>
              <a:sym typeface="Helvetica" charset="0"/>
            </a:endParaRPr>
          </a:p>
          <a:p>
            <a:pPr marL="0" indent="0" defTabSz="1300163">
              <a:lnSpc>
                <a:spcPct val="130000"/>
              </a:lnSpc>
              <a:spcBef>
                <a:spcPts val="800"/>
              </a:spcBef>
              <a:buSzTx/>
              <a:buFontTx/>
              <a:buNone/>
            </a:pPr>
            <a:r>
              <a:rPr lang="en-US" sz="4200" b="1">
                <a:latin typeface="Helvetica" charset="0"/>
                <a:ea typeface="Helvetica" charset="0"/>
                <a:cs typeface="Helvetica" charset="0"/>
                <a:sym typeface="Helvetica" charset="0"/>
              </a:rPr>
              <a:t>Superpave (</a:t>
            </a:r>
            <a:r>
              <a:rPr lang="en-US" sz="4200" b="1" i="1">
                <a:latin typeface="Helvetica" charset="0"/>
                <a:ea typeface="Helvetica" charset="0"/>
                <a:cs typeface="Helvetica" charset="0"/>
                <a:sym typeface="Helvetica" charset="0"/>
              </a:rPr>
              <a:t>Su</a:t>
            </a:r>
            <a:r>
              <a:rPr lang="en-US" sz="4200" b="1">
                <a:latin typeface="Helvetica" charset="0"/>
                <a:ea typeface="Helvetica" charset="0"/>
                <a:cs typeface="Helvetica" charset="0"/>
                <a:sym typeface="Helvetica" charset="0"/>
              </a:rPr>
              <a:t>perior </a:t>
            </a:r>
            <a:r>
              <a:rPr lang="en-US" sz="4200" b="1" i="1">
                <a:latin typeface="Helvetica" charset="0"/>
                <a:ea typeface="Helvetica" charset="0"/>
                <a:cs typeface="Helvetica" charset="0"/>
                <a:sym typeface="Helvetica" charset="0"/>
              </a:rPr>
              <a:t>Per</a:t>
            </a:r>
            <a:r>
              <a:rPr lang="en-US" sz="4200" b="1">
                <a:latin typeface="Helvetica" charset="0"/>
                <a:ea typeface="Helvetica" charset="0"/>
                <a:cs typeface="Helvetica" charset="0"/>
                <a:sym typeface="Helvetica" charset="0"/>
              </a:rPr>
              <a:t>forming Asphalt </a:t>
            </a:r>
            <a:r>
              <a:rPr lang="en-US" sz="4200" b="1" i="1">
                <a:latin typeface="Helvetica" charset="0"/>
                <a:ea typeface="Helvetica" charset="0"/>
                <a:cs typeface="Helvetica" charset="0"/>
                <a:sym typeface="Helvetica" charset="0"/>
              </a:rPr>
              <a:t>Pave</a:t>
            </a:r>
            <a:r>
              <a:rPr lang="en-US" sz="4200" b="1">
                <a:latin typeface="Helvetica" charset="0"/>
                <a:ea typeface="Helvetica" charset="0"/>
                <a:cs typeface="Helvetica" charset="0"/>
                <a:sym typeface="Helvetica" charset="0"/>
              </a:rPr>
              <a:t>ments)</a:t>
            </a:r>
            <a:endParaRPr lang="en-US" sz="2200" b="1">
              <a:latin typeface="Helvetica" charset="0"/>
              <a:ea typeface="Helvetica" charset="0"/>
              <a:cs typeface="Helvetica" charset="0"/>
              <a:sym typeface="Helvetica" charset="0"/>
            </a:endParaRPr>
          </a:p>
          <a:p>
            <a:pPr marL="461963" lvl="1" indent="-461963" defTabSz="1300163">
              <a:lnSpc>
                <a:spcPct val="130000"/>
              </a:lnSpc>
              <a:spcBef>
                <a:spcPts val="300"/>
              </a:spcBef>
              <a:buClr>
                <a:srgbClr val="F96A1B"/>
              </a:buClr>
              <a:buFont typeface="Wingdings" pitchFamily="2" charset="2"/>
              <a:buChar char="•"/>
            </a:pPr>
            <a:r>
              <a:rPr lang="en-US" sz="4200">
                <a:latin typeface="Helvetica" charset="0"/>
                <a:ea typeface="Helvetica" charset="0"/>
                <a:cs typeface="Helvetica" charset="0"/>
                <a:sym typeface="Helvetica" charset="0"/>
              </a:rPr>
              <a:t>mix design method for asphalt concrete</a:t>
            </a:r>
            <a:endParaRPr lang="en-US" sz="2200">
              <a:latin typeface="Helvetica" charset="0"/>
              <a:ea typeface="Helvetica" charset="0"/>
              <a:cs typeface="Helvetica" charset="0"/>
              <a:sym typeface="Helvetica" charset="0"/>
            </a:endParaRPr>
          </a:p>
          <a:p>
            <a:pPr marL="461963" lvl="1" indent="-461963" defTabSz="1300163">
              <a:lnSpc>
                <a:spcPct val="130000"/>
              </a:lnSpc>
              <a:spcBef>
                <a:spcPts val="300"/>
              </a:spcBef>
              <a:buClr>
                <a:srgbClr val="F96A1B"/>
              </a:buClr>
              <a:buFont typeface="Wingdings" pitchFamily="2" charset="2"/>
              <a:buChar char="•"/>
            </a:pPr>
            <a:r>
              <a:rPr lang="en-US" sz="4200">
                <a:latin typeface="Helvetica" charset="0"/>
                <a:ea typeface="Helvetica" charset="0"/>
                <a:cs typeface="Helvetica" charset="0"/>
                <a:sym typeface="Helvetica" charset="0"/>
              </a:rPr>
              <a:t>performance grading method for asphalt binder specification </a:t>
            </a:r>
            <a:endParaRPr lang="en-US"/>
          </a:p>
        </p:txBody>
      </p:sp>
      <p:sp>
        <p:nvSpPr>
          <p:cNvPr id="15365" name="Rectangle 5"/>
          <p:cNvSpPr>
            <a:spLocks/>
          </p:cNvSpPr>
          <p:nvPr/>
        </p:nvSpPr>
        <p:spPr bwMode="auto">
          <a:xfrm>
            <a:off x="10564813" y="9232900"/>
            <a:ext cx="1970087"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800">
                <a:latin typeface="Times New Roman" pitchFamily="18" charset="0"/>
                <a:cs typeface="Times New Roman" pitchFamily="18" charset="0"/>
                <a:sym typeface="Times New Roman" pitchFamily="18" charset="0"/>
              </a:rPr>
              <a:t>12</a:t>
            </a:r>
            <a:endParaRPr lang="en-US"/>
          </a:p>
        </p:txBody>
      </p:sp>
      <p:sp>
        <p:nvSpPr>
          <p:cNvPr id="15366" name="Rectangle 6"/>
          <p:cNvSpPr>
            <a:spLocks/>
          </p:cNvSpPr>
          <p:nvPr/>
        </p:nvSpPr>
        <p:spPr bwMode="auto">
          <a:xfrm>
            <a:off x="0" y="9183688"/>
            <a:ext cx="92583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algn="l" defTabSz="1300163"/>
            <a:r>
              <a:rPr lang="en-US" sz="1200">
                <a:latin typeface="Times New Roman" pitchFamily="18" charset="0"/>
                <a:cs typeface="Times New Roman" pitchFamily="18" charset="0"/>
                <a:sym typeface="Times New Roman" pitchFamily="18" charset="0"/>
              </a:rPr>
              <a:t>Mamlouk/Zaniewski, Materials for Civil and Construction Engineers, Third Edition. Copyright © 2011 Pearson Education, Inc.</a:t>
            </a:r>
            <a:br>
              <a:rPr lang="en-US" sz="1200">
                <a:latin typeface="Times New Roman" pitchFamily="18" charset="0"/>
                <a:cs typeface="Times New Roman" pitchFamily="18" charset="0"/>
                <a:sym typeface="Times New Roman" pitchFamily="18" charset="0"/>
              </a:rPr>
            </a:br>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6386"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6387" name="Rectangle 3"/>
          <p:cNvSpPr>
            <a:spLocks noChangeArrowheads="1"/>
          </p:cNvSpPr>
          <p:nvPr>
            <p:ph type="body" idx="1"/>
          </p:nvPr>
        </p:nvSpPr>
        <p:spPr>
          <a:xfrm>
            <a:off x="0" y="3582988"/>
            <a:ext cx="6243638" cy="5662612"/>
          </a:xfrm>
        </p:spPr>
        <p:txBody>
          <a:bodyPr lIns="126435" tIns="72248" rIns="126435" bIns="72248" anchor="t"/>
          <a:lstStyle/>
          <a:p>
            <a:pPr marL="0" indent="0" defTabSz="1300163">
              <a:lnSpc>
                <a:spcPct val="120000"/>
              </a:lnSpc>
              <a:spcBef>
                <a:spcPts val="800"/>
              </a:spcBef>
              <a:buSzTx/>
              <a:buFontTx/>
              <a:buNone/>
            </a:pPr>
            <a:r>
              <a:rPr lang="en-US" sz="4200" b="1">
                <a:latin typeface="Helvetica" charset="0"/>
                <a:ea typeface="Helvetica" charset="0"/>
                <a:cs typeface="Helvetica" charset="0"/>
                <a:sym typeface="Helvetica" charset="0"/>
              </a:rPr>
              <a:t>Control specific distresses</a:t>
            </a:r>
            <a:endParaRPr lang="en-US" sz="3900" b="1">
              <a:latin typeface="Helvetica" charset="0"/>
              <a:ea typeface="Helvetica" charset="0"/>
              <a:cs typeface="Helvetica" charset="0"/>
              <a:sym typeface="Helvetica" charset="0"/>
            </a:endParaRPr>
          </a:p>
          <a:p>
            <a:pPr marL="307975" lvl="1" indent="-307975" defTabSz="1300163">
              <a:lnSpc>
                <a:spcPct val="120000"/>
              </a:lnSpc>
              <a:spcBef>
                <a:spcPts val="300"/>
              </a:spcBef>
              <a:buClr>
                <a:srgbClr val="000000"/>
              </a:buClr>
              <a:buFont typeface="Wingdings" pitchFamily="2" charset="2"/>
              <a:buChar char="•"/>
            </a:pPr>
            <a:r>
              <a:rPr lang="en-US" sz="4200">
                <a:latin typeface="Helvetica" charset="0"/>
                <a:ea typeface="Helvetica" charset="0"/>
                <a:cs typeface="Helvetica" charset="0"/>
                <a:sym typeface="Helvetica" charset="0"/>
              </a:rPr>
              <a:t>Rutting </a:t>
            </a:r>
            <a:endParaRPr lang="en-US" sz="3400">
              <a:latin typeface="Helvetica" charset="0"/>
              <a:ea typeface="Helvetica" charset="0"/>
              <a:cs typeface="Helvetica" charset="0"/>
              <a:sym typeface="Helvetica" charset="0"/>
            </a:endParaRPr>
          </a:p>
          <a:p>
            <a:pPr marL="307975" lvl="1" indent="-307975" defTabSz="1300163">
              <a:lnSpc>
                <a:spcPct val="120000"/>
              </a:lnSpc>
              <a:spcBef>
                <a:spcPts val="300"/>
              </a:spcBef>
              <a:buClr>
                <a:srgbClr val="000000"/>
              </a:buClr>
              <a:buFont typeface="Wingdings" pitchFamily="2" charset="2"/>
              <a:buChar char="•"/>
            </a:pPr>
            <a:r>
              <a:rPr lang="en-US" sz="4200">
                <a:latin typeface="Helvetica" charset="0"/>
                <a:ea typeface="Helvetica" charset="0"/>
                <a:cs typeface="Helvetica" charset="0"/>
                <a:sym typeface="Helvetica" charset="0"/>
              </a:rPr>
              <a:t>Fatigue cracking </a:t>
            </a:r>
            <a:endParaRPr lang="en-US" sz="3400">
              <a:latin typeface="Helvetica" charset="0"/>
              <a:ea typeface="Helvetica" charset="0"/>
              <a:cs typeface="Helvetica" charset="0"/>
              <a:sym typeface="Helvetica" charset="0"/>
            </a:endParaRPr>
          </a:p>
          <a:p>
            <a:pPr marL="307975" lvl="1" indent="-307975" defTabSz="1300163">
              <a:lnSpc>
                <a:spcPct val="120000"/>
              </a:lnSpc>
              <a:spcBef>
                <a:spcPts val="300"/>
              </a:spcBef>
              <a:buClr>
                <a:srgbClr val="000000"/>
              </a:buClr>
              <a:buFont typeface="Wingdings" pitchFamily="2" charset="2"/>
              <a:buChar char="•"/>
            </a:pPr>
            <a:r>
              <a:rPr lang="en-US" sz="4200">
                <a:latin typeface="Helvetica" charset="0"/>
                <a:ea typeface="Helvetica" charset="0"/>
                <a:cs typeface="Helvetica" charset="0"/>
                <a:sym typeface="Helvetica" charset="0"/>
              </a:rPr>
              <a:t>Thermal cracking</a:t>
            </a:r>
            <a:endParaRPr lang="en-US" sz="3400">
              <a:latin typeface="Helvetica" charset="0"/>
              <a:ea typeface="Helvetica" charset="0"/>
              <a:cs typeface="Helvetica" charset="0"/>
              <a:sym typeface="Helvetica" charset="0"/>
            </a:endParaRPr>
          </a:p>
        </p:txBody>
      </p:sp>
      <p:sp>
        <p:nvSpPr>
          <p:cNvPr id="16388" name="Rectangle 4"/>
          <p:cNvSpPr>
            <a:spLocks/>
          </p:cNvSpPr>
          <p:nvPr/>
        </p:nvSpPr>
        <p:spPr bwMode="auto">
          <a:xfrm>
            <a:off x="6392863" y="3582988"/>
            <a:ext cx="6872287" cy="564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spAutoFit/>
          </a:bodyPr>
          <a:lstStyle/>
          <a:p>
            <a:pPr algn="l" defTabSz="1300163">
              <a:lnSpc>
                <a:spcPct val="120000"/>
              </a:lnSpc>
              <a:spcBef>
                <a:spcPts val="800"/>
              </a:spcBef>
            </a:pPr>
            <a:r>
              <a:rPr lang="en-US" sz="4200" b="1">
                <a:latin typeface="Helvetica" charset="0"/>
                <a:ea typeface="Helvetica" charset="0"/>
                <a:cs typeface="Helvetica" charset="0"/>
                <a:sym typeface="Helvetica" charset="0"/>
              </a:rPr>
              <a:t>Specific aging conditions</a:t>
            </a:r>
            <a:endParaRPr lang="en-US" sz="3900" b="1">
              <a:latin typeface="Helvetica" charset="0"/>
              <a:ea typeface="Helvetica" charset="0"/>
              <a:cs typeface="Helvetica" charset="0"/>
              <a:sym typeface="Helvetica" charset="0"/>
            </a:endParaRPr>
          </a:p>
          <a:p>
            <a:pPr marL="307975" lvl="1" indent="-307975" algn="l" defTabSz="1300163">
              <a:lnSpc>
                <a:spcPct val="120000"/>
              </a:lnSpc>
              <a:spcBef>
                <a:spcPts val="300"/>
              </a:spcBef>
              <a:buClr>
                <a:srgbClr val="000000"/>
              </a:buClr>
              <a:buSzPct val="100000"/>
              <a:buFont typeface="Wingdings" pitchFamily="2" charset="2"/>
              <a:buChar char="•"/>
            </a:pPr>
            <a:r>
              <a:rPr lang="en-US" sz="4200">
                <a:latin typeface="Helvetica" charset="0"/>
                <a:ea typeface="Helvetica" charset="0"/>
                <a:cs typeface="Helvetica" charset="0"/>
                <a:sym typeface="Helvetica" charset="0"/>
              </a:rPr>
              <a:t>Unaged</a:t>
            </a:r>
            <a:endParaRPr lang="en-US" sz="3400">
              <a:latin typeface="Helvetica" charset="0"/>
              <a:ea typeface="Helvetica" charset="0"/>
              <a:cs typeface="Helvetica" charset="0"/>
              <a:sym typeface="Helvetica" charset="0"/>
            </a:endParaRPr>
          </a:p>
          <a:p>
            <a:pPr marL="307975" lvl="1" indent="-307975" algn="l" defTabSz="1300163">
              <a:lnSpc>
                <a:spcPct val="120000"/>
              </a:lnSpc>
              <a:spcBef>
                <a:spcPts val="300"/>
              </a:spcBef>
              <a:buClr>
                <a:srgbClr val="000000"/>
              </a:buClr>
              <a:buSzPct val="100000"/>
              <a:buFont typeface="Wingdings" pitchFamily="2" charset="2"/>
              <a:buChar char="•"/>
            </a:pPr>
            <a:r>
              <a:rPr lang="en-US" sz="4200">
                <a:latin typeface="Helvetica" charset="0"/>
                <a:ea typeface="Helvetica" charset="0"/>
                <a:cs typeface="Helvetica" charset="0"/>
                <a:sym typeface="Helvetica" charset="0"/>
              </a:rPr>
              <a:t>Construction</a:t>
            </a:r>
            <a:endParaRPr lang="en-US" sz="3400">
              <a:latin typeface="Helvetica" charset="0"/>
              <a:ea typeface="Helvetica" charset="0"/>
              <a:cs typeface="Helvetica" charset="0"/>
              <a:sym typeface="Helvetica" charset="0"/>
            </a:endParaRPr>
          </a:p>
          <a:p>
            <a:pPr marL="307975" lvl="1" indent="-307975" algn="l" defTabSz="1300163">
              <a:lnSpc>
                <a:spcPct val="120000"/>
              </a:lnSpc>
              <a:spcBef>
                <a:spcPts val="300"/>
              </a:spcBef>
              <a:buClr>
                <a:srgbClr val="000000"/>
              </a:buClr>
              <a:buSzPct val="100000"/>
              <a:buFont typeface="Wingdings" pitchFamily="2" charset="2"/>
              <a:buChar char="•"/>
            </a:pPr>
            <a:r>
              <a:rPr lang="en-US" sz="4200">
                <a:latin typeface="Helvetica" charset="0"/>
                <a:ea typeface="Helvetica" charset="0"/>
                <a:cs typeface="Helvetica" charset="0"/>
                <a:sym typeface="Helvetica" charset="0"/>
              </a:rPr>
              <a:t>Long term</a:t>
            </a:r>
            <a:endParaRPr lang="en-US"/>
          </a:p>
        </p:txBody>
      </p:sp>
      <p:sp>
        <p:nvSpPr>
          <p:cNvPr id="16389" name="Rectangle 5"/>
          <p:cNvSpPr>
            <a:spLocks/>
          </p:cNvSpPr>
          <p:nvPr/>
        </p:nvSpPr>
        <p:spPr bwMode="auto">
          <a:xfrm>
            <a:off x="10564813" y="9232900"/>
            <a:ext cx="1970087"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800">
                <a:latin typeface="Times New Roman" pitchFamily="18" charset="0"/>
                <a:cs typeface="Times New Roman" pitchFamily="18" charset="0"/>
                <a:sym typeface="Times New Roman" pitchFamily="18" charset="0"/>
              </a:rPr>
              <a:t>13</a:t>
            </a:r>
            <a:endParaRPr lang="en-US"/>
          </a:p>
        </p:txBody>
      </p:sp>
      <p:sp>
        <p:nvSpPr>
          <p:cNvPr id="16390" name="Rectangle 6"/>
          <p:cNvSpPr>
            <a:spLocks noChangeArrowheads="1"/>
          </p:cNvSpPr>
          <p:nvPr>
            <p:ph type="title"/>
          </p:nvPr>
        </p:nvSpPr>
        <p:spPr>
          <a:xfrm>
            <a:off x="974725" y="866775"/>
            <a:ext cx="10837863" cy="1568450"/>
          </a:xfrm>
        </p:spPr>
        <p:txBody>
          <a:bodyPr lIns="126435" tIns="72248" rIns="126435" bIns="72248"/>
          <a:lstStyle/>
          <a:p>
            <a:pPr algn="l" defTabSz="1300163"/>
            <a:r>
              <a:rPr lang="en-US" sz="4700" b="1">
                <a:latin typeface="Helvetica" charset="0"/>
                <a:ea typeface="Helvetica" charset="0"/>
                <a:cs typeface="Helvetica" charset="0"/>
                <a:sym typeface="Helvetica" charset="0"/>
              </a:rPr>
              <a:t>PERFORMANCE GRADE</a:t>
            </a:r>
            <a:br>
              <a:rPr lang="en-US" sz="4700" b="1">
                <a:latin typeface="Helvetica" charset="0"/>
                <a:ea typeface="Helvetica" charset="0"/>
                <a:cs typeface="Helvetica" charset="0"/>
                <a:sym typeface="Helvetica" charset="0"/>
              </a:rPr>
            </a:br>
            <a:r>
              <a:rPr lang="en-US" sz="4700" b="1">
                <a:latin typeface="Helvetica" charset="0"/>
                <a:ea typeface="Helvetica" charset="0"/>
                <a:cs typeface="Helvetica" charset="0"/>
                <a:sym typeface="Helvetica" charset="0"/>
              </a:rPr>
              <a:t> BINDER CHARACTERIZATION</a:t>
            </a:r>
            <a:endParaRPr lang="en-US"/>
          </a:p>
        </p:txBody>
      </p:sp>
      <p:sp>
        <p:nvSpPr>
          <p:cNvPr id="16391" name="Rectangle 7"/>
          <p:cNvSpPr>
            <a:spLocks/>
          </p:cNvSpPr>
          <p:nvPr/>
        </p:nvSpPr>
        <p:spPr bwMode="auto">
          <a:xfrm>
            <a:off x="0" y="9183688"/>
            <a:ext cx="92583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algn="l" defTabSz="1300163"/>
            <a:r>
              <a:rPr lang="en-US" sz="1200">
                <a:latin typeface="Times New Roman" pitchFamily="18" charset="0"/>
                <a:cs typeface="Times New Roman" pitchFamily="18" charset="0"/>
                <a:sym typeface="Times New Roman" pitchFamily="18" charset="0"/>
              </a:rPr>
              <a:t>Mamlouk/Zaniewski, Materials for Civil and Construction Engineers, Third Edition. Copyright © 2011 Pearson Education, Inc.</a:t>
            </a:r>
            <a:br>
              <a:rPr lang="en-US" sz="1200">
                <a:latin typeface="Times New Roman" pitchFamily="18" charset="0"/>
                <a:cs typeface="Times New Roman" pitchFamily="18" charset="0"/>
                <a:sym typeface="Times New Roman" pitchFamily="18" charset="0"/>
              </a:rPr>
            </a:br>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10"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11" name="Rectangle 3"/>
          <p:cNvSpPr>
            <a:spLocks/>
          </p:cNvSpPr>
          <p:nvPr/>
        </p:nvSpPr>
        <p:spPr bwMode="auto">
          <a:xfrm>
            <a:off x="107950" y="1516063"/>
            <a:ext cx="12896850" cy="7045325"/>
          </a:xfrm>
          <a:prstGeom prst="rect">
            <a:avLst/>
          </a:prstGeom>
          <a:solidFill>
            <a:srgbClr val="797B7E"/>
          </a:solidFill>
          <a:ln w="36124" cap="flat" cmpd="sng">
            <a:solidFill>
              <a:srgbClr val="585A5C"/>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12" name="Rectangle 4"/>
          <p:cNvSpPr>
            <a:spLocks noChangeArrowheads="1"/>
          </p:cNvSpPr>
          <p:nvPr>
            <p:ph type="title"/>
          </p:nvPr>
        </p:nvSpPr>
        <p:spPr>
          <a:xfrm>
            <a:off x="901700" y="0"/>
            <a:ext cx="11055350" cy="1274763"/>
          </a:xfrm>
        </p:spPr>
        <p:txBody>
          <a:bodyPr lIns="126435" tIns="72248" rIns="126435" bIns="72248"/>
          <a:lstStyle/>
          <a:p>
            <a:pPr algn="l" defTabSz="1300163"/>
            <a:r>
              <a:rPr lang="en-US" sz="3900">
                <a:latin typeface="Helvetica" charset="0"/>
                <a:ea typeface="Helvetica" charset="0"/>
                <a:cs typeface="Helvetica" charset="0"/>
                <a:sym typeface="Helvetica" charset="0"/>
              </a:rPr>
              <a:t>SUMMARY</a:t>
            </a:r>
            <a:endParaRPr lang="en-US"/>
          </a:p>
        </p:txBody>
      </p:sp>
      <p:grpSp>
        <p:nvGrpSpPr>
          <p:cNvPr id="17413" name="Group 5"/>
          <p:cNvGrpSpPr>
            <a:grpSpLocks/>
          </p:cNvGrpSpPr>
          <p:nvPr/>
        </p:nvGrpSpPr>
        <p:grpSpPr bwMode="auto">
          <a:xfrm>
            <a:off x="11947525" y="8775700"/>
            <a:ext cx="714375" cy="714375"/>
            <a:chOff x="0" y="0"/>
            <a:chExt cx="57" cy="57"/>
          </a:xfrm>
        </p:grpSpPr>
        <p:sp>
          <p:nvSpPr>
            <p:cNvPr id="17414"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15"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14</a:t>
              </a:r>
              <a:endParaRPr lang="en-US"/>
            </a:p>
          </p:txBody>
        </p:sp>
      </p:grpSp>
      <p:sp>
        <p:nvSpPr>
          <p:cNvPr id="17416" name="Rectangle 8"/>
          <p:cNvSpPr>
            <a:spLocks/>
          </p:cNvSpPr>
          <p:nvPr/>
        </p:nvSpPr>
        <p:spPr bwMode="auto">
          <a:xfrm>
            <a:off x="8782050" y="3586163"/>
            <a:ext cx="2662238" cy="1260475"/>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17" name="Line 9"/>
          <p:cNvSpPr>
            <a:spLocks noChangeShapeType="1"/>
          </p:cNvSpPr>
          <p:nvPr/>
        </p:nvSpPr>
        <p:spPr bwMode="auto">
          <a:xfrm>
            <a:off x="1125538" y="6065838"/>
            <a:ext cx="10179050" cy="0"/>
          </a:xfrm>
          <a:prstGeom prst="line">
            <a:avLst/>
          </a:prstGeom>
          <a:noFill/>
          <a:ln w="72248" cap="flat" cmpd="sng">
            <a:solidFill>
              <a:srgbClr val="EF91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418" name="Group 10"/>
          <p:cNvGrpSpPr>
            <a:grpSpLocks/>
          </p:cNvGrpSpPr>
          <p:nvPr/>
        </p:nvGrpSpPr>
        <p:grpSpPr bwMode="auto">
          <a:xfrm>
            <a:off x="6994525" y="4641850"/>
            <a:ext cx="471488" cy="1117600"/>
            <a:chOff x="0" y="0"/>
            <a:chExt cx="38" cy="88"/>
          </a:xfrm>
        </p:grpSpPr>
        <p:sp>
          <p:nvSpPr>
            <p:cNvPr id="17419" name="AutoShape 11"/>
            <p:cNvSpPr>
              <a:spLocks/>
            </p:cNvSpPr>
            <p:nvPr/>
          </p:nvSpPr>
          <p:spPr bwMode="auto">
            <a:xfrm>
              <a:off x="3" y="68"/>
              <a:ext cx="33" cy="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3" y="21600"/>
                  </a:moveTo>
                  <a:lnTo>
                    <a:pt x="14086" y="21600"/>
                  </a:lnTo>
                  <a:lnTo>
                    <a:pt x="16552" y="21600"/>
                  </a:lnTo>
                  <a:lnTo>
                    <a:pt x="21600" y="21600"/>
                  </a:lnTo>
                  <a:lnTo>
                    <a:pt x="21600" y="0"/>
                  </a:lnTo>
                  <a:lnTo>
                    <a:pt x="0" y="0"/>
                  </a:lnTo>
                  <a:lnTo>
                    <a:pt x="0" y="21600"/>
                  </a:lnTo>
                  <a:lnTo>
                    <a:pt x="4108" y="21600"/>
                  </a:lnTo>
                  <a:lnTo>
                    <a:pt x="7513" y="21600"/>
                  </a:lnTo>
                </a:path>
              </a:pathLst>
            </a:custGeom>
            <a:solidFill>
              <a:srgbClr val="CECECE"/>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20" name="AutoShape 12"/>
            <p:cNvSpPr>
              <a:spLocks/>
            </p:cNvSpPr>
            <p:nvPr/>
          </p:nvSpPr>
          <p:spPr bwMode="auto">
            <a:xfrm>
              <a:off x="2" y="0"/>
              <a:ext cx="34" cy="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48" y="0"/>
                  </a:moveTo>
                  <a:lnTo>
                    <a:pt x="14051" y="0"/>
                  </a:lnTo>
                  <a:lnTo>
                    <a:pt x="14051" y="11751"/>
                  </a:lnTo>
                  <a:lnTo>
                    <a:pt x="21600" y="11751"/>
                  </a:lnTo>
                  <a:lnTo>
                    <a:pt x="21600" y="21600"/>
                  </a:lnTo>
                  <a:lnTo>
                    <a:pt x="0" y="21600"/>
                  </a:lnTo>
                  <a:lnTo>
                    <a:pt x="0" y="11751"/>
                  </a:lnTo>
                  <a:lnTo>
                    <a:pt x="7548" y="11751"/>
                  </a:lnTo>
                  <a:lnTo>
                    <a:pt x="7548" y="0"/>
                  </a:lnTo>
                </a:path>
              </a:pathLst>
            </a:custGeom>
            <a:solidFill>
              <a:srgbClr val="CECECE"/>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21" name="AutoShape 13"/>
            <p:cNvSpPr>
              <a:spLocks/>
            </p:cNvSpPr>
            <p:nvPr/>
          </p:nvSpPr>
          <p:spPr bwMode="auto">
            <a:xfrm>
              <a:off x="0" y="46"/>
              <a:ext cx="38" cy="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0" y="0"/>
                  </a:moveTo>
                  <a:lnTo>
                    <a:pt x="20669" y="0"/>
                  </a:lnTo>
                  <a:lnTo>
                    <a:pt x="20979" y="2228"/>
                  </a:lnTo>
                  <a:lnTo>
                    <a:pt x="21289" y="4628"/>
                  </a:lnTo>
                  <a:lnTo>
                    <a:pt x="21600" y="7371"/>
                  </a:lnTo>
                  <a:lnTo>
                    <a:pt x="21600" y="9600"/>
                  </a:lnTo>
                  <a:lnTo>
                    <a:pt x="21393" y="12685"/>
                  </a:lnTo>
                  <a:lnTo>
                    <a:pt x="21083" y="16114"/>
                  </a:lnTo>
                  <a:lnTo>
                    <a:pt x="20773" y="18514"/>
                  </a:lnTo>
                  <a:lnTo>
                    <a:pt x="20359" y="21600"/>
                  </a:lnTo>
                  <a:lnTo>
                    <a:pt x="1653" y="21600"/>
                  </a:lnTo>
                  <a:lnTo>
                    <a:pt x="826" y="19371"/>
                  </a:lnTo>
                  <a:lnTo>
                    <a:pt x="620" y="18514"/>
                  </a:lnTo>
                  <a:lnTo>
                    <a:pt x="310" y="16457"/>
                  </a:lnTo>
                  <a:lnTo>
                    <a:pt x="0" y="14057"/>
                  </a:lnTo>
                  <a:lnTo>
                    <a:pt x="0" y="11828"/>
                  </a:lnTo>
                  <a:lnTo>
                    <a:pt x="0" y="8914"/>
                  </a:lnTo>
                  <a:lnTo>
                    <a:pt x="516" y="5657"/>
                  </a:lnTo>
                  <a:lnTo>
                    <a:pt x="826" y="3257"/>
                  </a:lnTo>
                  <a:lnTo>
                    <a:pt x="1240" y="0"/>
                  </a:lnTo>
                </a:path>
              </a:pathLst>
            </a:custGeom>
            <a:solidFill>
              <a:srgbClr val="676767"/>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grpSp>
        <p:nvGrpSpPr>
          <p:cNvPr id="17422" name="Group 14"/>
          <p:cNvGrpSpPr>
            <a:grpSpLocks/>
          </p:cNvGrpSpPr>
          <p:nvPr/>
        </p:nvGrpSpPr>
        <p:grpSpPr bwMode="auto">
          <a:xfrm>
            <a:off x="6767513" y="4484688"/>
            <a:ext cx="938212" cy="404812"/>
            <a:chOff x="0" y="0"/>
            <a:chExt cx="74" cy="32"/>
          </a:xfrm>
        </p:grpSpPr>
        <p:sp>
          <p:nvSpPr>
            <p:cNvPr id="17423" name="AutoShape 15"/>
            <p:cNvSpPr>
              <a:spLocks/>
            </p:cNvSpPr>
            <p:nvPr/>
          </p:nvSpPr>
          <p:spPr bwMode="auto">
            <a:xfrm>
              <a:off x="40" y="0"/>
              <a:ext cx="34" cy="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71" y="0"/>
                  </a:moveTo>
                  <a:lnTo>
                    <a:pt x="7885" y="0"/>
                  </a:lnTo>
                  <a:lnTo>
                    <a:pt x="8800" y="120"/>
                  </a:lnTo>
                  <a:lnTo>
                    <a:pt x="9828" y="241"/>
                  </a:lnTo>
                  <a:lnTo>
                    <a:pt x="10628" y="362"/>
                  </a:lnTo>
                  <a:lnTo>
                    <a:pt x="11428" y="603"/>
                  </a:lnTo>
                  <a:lnTo>
                    <a:pt x="12228" y="844"/>
                  </a:lnTo>
                  <a:lnTo>
                    <a:pt x="13028" y="1086"/>
                  </a:lnTo>
                  <a:lnTo>
                    <a:pt x="13828" y="1327"/>
                  </a:lnTo>
                  <a:lnTo>
                    <a:pt x="14971" y="1810"/>
                  </a:lnTo>
                  <a:lnTo>
                    <a:pt x="15771" y="2172"/>
                  </a:lnTo>
                  <a:lnTo>
                    <a:pt x="16571" y="2654"/>
                  </a:lnTo>
                  <a:lnTo>
                    <a:pt x="17142" y="3016"/>
                  </a:lnTo>
                  <a:lnTo>
                    <a:pt x="17714" y="3499"/>
                  </a:lnTo>
                  <a:lnTo>
                    <a:pt x="18171" y="3861"/>
                  </a:lnTo>
                  <a:lnTo>
                    <a:pt x="18628" y="4344"/>
                  </a:lnTo>
                  <a:lnTo>
                    <a:pt x="19085" y="4706"/>
                  </a:lnTo>
                  <a:lnTo>
                    <a:pt x="19542" y="5188"/>
                  </a:lnTo>
                  <a:lnTo>
                    <a:pt x="19885" y="5550"/>
                  </a:lnTo>
                  <a:lnTo>
                    <a:pt x="20228" y="6154"/>
                  </a:lnTo>
                  <a:lnTo>
                    <a:pt x="20685" y="6757"/>
                  </a:lnTo>
                  <a:lnTo>
                    <a:pt x="20914" y="7360"/>
                  </a:lnTo>
                  <a:lnTo>
                    <a:pt x="21142" y="7843"/>
                  </a:lnTo>
                  <a:lnTo>
                    <a:pt x="21371" y="8446"/>
                  </a:lnTo>
                  <a:lnTo>
                    <a:pt x="21485" y="9050"/>
                  </a:lnTo>
                  <a:lnTo>
                    <a:pt x="21600" y="9894"/>
                  </a:lnTo>
                  <a:lnTo>
                    <a:pt x="21600" y="10618"/>
                  </a:lnTo>
                  <a:lnTo>
                    <a:pt x="21485" y="11222"/>
                  </a:lnTo>
                  <a:lnTo>
                    <a:pt x="21257" y="11825"/>
                  </a:lnTo>
                  <a:lnTo>
                    <a:pt x="21028" y="12429"/>
                  </a:lnTo>
                  <a:lnTo>
                    <a:pt x="20800" y="13032"/>
                  </a:lnTo>
                  <a:lnTo>
                    <a:pt x="20571" y="13515"/>
                  </a:lnTo>
                  <a:lnTo>
                    <a:pt x="20114" y="14118"/>
                  </a:lnTo>
                  <a:lnTo>
                    <a:pt x="19542" y="14842"/>
                  </a:lnTo>
                  <a:lnTo>
                    <a:pt x="18971" y="15445"/>
                  </a:lnTo>
                  <a:lnTo>
                    <a:pt x="18514" y="15928"/>
                  </a:lnTo>
                  <a:lnTo>
                    <a:pt x="17942" y="16411"/>
                  </a:lnTo>
                  <a:lnTo>
                    <a:pt x="17371" y="16773"/>
                  </a:lnTo>
                  <a:lnTo>
                    <a:pt x="16685" y="17255"/>
                  </a:lnTo>
                  <a:lnTo>
                    <a:pt x="15885" y="17738"/>
                  </a:lnTo>
                  <a:lnTo>
                    <a:pt x="14971" y="18100"/>
                  </a:lnTo>
                  <a:lnTo>
                    <a:pt x="14057" y="18583"/>
                  </a:lnTo>
                  <a:lnTo>
                    <a:pt x="12228" y="19186"/>
                  </a:lnTo>
                  <a:lnTo>
                    <a:pt x="10628" y="19548"/>
                  </a:lnTo>
                  <a:lnTo>
                    <a:pt x="8914" y="19910"/>
                  </a:lnTo>
                  <a:lnTo>
                    <a:pt x="7542" y="20031"/>
                  </a:lnTo>
                  <a:lnTo>
                    <a:pt x="5828" y="20151"/>
                  </a:lnTo>
                  <a:lnTo>
                    <a:pt x="5828" y="21600"/>
                  </a:lnTo>
                  <a:lnTo>
                    <a:pt x="0" y="18221"/>
                  </a:lnTo>
                  <a:lnTo>
                    <a:pt x="5942" y="14721"/>
                  </a:lnTo>
                  <a:lnTo>
                    <a:pt x="5828" y="16290"/>
                  </a:lnTo>
                  <a:lnTo>
                    <a:pt x="7657" y="16169"/>
                  </a:lnTo>
                  <a:lnTo>
                    <a:pt x="8914" y="15928"/>
                  </a:lnTo>
                  <a:lnTo>
                    <a:pt x="10285" y="15687"/>
                  </a:lnTo>
                  <a:lnTo>
                    <a:pt x="12228" y="15083"/>
                  </a:lnTo>
                  <a:lnTo>
                    <a:pt x="13028" y="14601"/>
                  </a:lnTo>
                  <a:lnTo>
                    <a:pt x="13942" y="14118"/>
                  </a:lnTo>
                  <a:lnTo>
                    <a:pt x="14628" y="13635"/>
                  </a:lnTo>
                  <a:lnTo>
                    <a:pt x="15314" y="13153"/>
                  </a:lnTo>
                  <a:lnTo>
                    <a:pt x="15885" y="12670"/>
                  </a:lnTo>
                  <a:lnTo>
                    <a:pt x="16342" y="12187"/>
                  </a:lnTo>
                  <a:lnTo>
                    <a:pt x="16914" y="11463"/>
                  </a:lnTo>
                  <a:lnTo>
                    <a:pt x="17371" y="10739"/>
                  </a:lnTo>
                  <a:lnTo>
                    <a:pt x="17714" y="10136"/>
                  </a:lnTo>
                  <a:lnTo>
                    <a:pt x="17828" y="9412"/>
                  </a:lnTo>
                  <a:lnTo>
                    <a:pt x="18057" y="8688"/>
                  </a:lnTo>
                  <a:lnTo>
                    <a:pt x="18057" y="7964"/>
                  </a:lnTo>
                  <a:lnTo>
                    <a:pt x="18057" y="7481"/>
                  </a:lnTo>
                  <a:lnTo>
                    <a:pt x="17942" y="6878"/>
                  </a:lnTo>
                  <a:lnTo>
                    <a:pt x="17714" y="6274"/>
                  </a:lnTo>
                  <a:lnTo>
                    <a:pt x="17371" y="5550"/>
                  </a:lnTo>
                  <a:lnTo>
                    <a:pt x="17142" y="5068"/>
                  </a:lnTo>
                  <a:lnTo>
                    <a:pt x="16685" y="4464"/>
                  </a:lnTo>
                  <a:lnTo>
                    <a:pt x="15885" y="3620"/>
                  </a:lnTo>
                  <a:lnTo>
                    <a:pt x="15200" y="3016"/>
                  </a:lnTo>
                  <a:lnTo>
                    <a:pt x="14400" y="2413"/>
                  </a:lnTo>
                  <a:lnTo>
                    <a:pt x="13485" y="1930"/>
                  </a:lnTo>
                  <a:lnTo>
                    <a:pt x="12800" y="1568"/>
                  </a:lnTo>
                  <a:lnTo>
                    <a:pt x="12000" y="1206"/>
                  </a:lnTo>
                  <a:lnTo>
                    <a:pt x="11314" y="965"/>
                  </a:lnTo>
                  <a:lnTo>
                    <a:pt x="10742" y="724"/>
                  </a:lnTo>
                  <a:lnTo>
                    <a:pt x="10171" y="603"/>
                  </a:lnTo>
                  <a:lnTo>
                    <a:pt x="9371" y="482"/>
                  </a:lnTo>
                  <a:lnTo>
                    <a:pt x="8685" y="362"/>
                  </a:lnTo>
                  <a:lnTo>
                    <a:pt x="7771" y="241"/>
                  </a:lnTo>
                  <a:lnTo>
                    <a:pt x="5371" y="0"/>
                  </a:lnTo>
                </a:path>
              </a:pathLst>
            </a:custGeom>
            <a:solidFill>
              <a:srgbClr val="FFFFFF"/>
            </a:solidFill>
            <a:ln w="18062"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24" name="AutoShape 16"/>
            <p:cNvSpPr>
              <a:spLocks/>
            </p:cNvSpPr>
            <p:nvPr/>
          </p:nvSpPr>
          <p:spPr bwMode="auto">
            <a:xfrm>
              <a:off x="0" y="0"/>
              <a:ext cx="34" cy="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28" y="0"/>
                  </a:moveTo>
                  <a:lnTo>
                    <a:pt x="13714" y="0"/>
                  </a:lnTo>
                  <a:lnTo>
                    <a:pt x="12800" y="120"/>
                  </a:lnTo>
                  <a:lnTo>
                    <a:pt x="11771" y="241"/>
                  </a:lnTo>
                  <a:lnTo>
                    <a:pt x="10971" y="362"/>
                  </a:lnTo>
                  <a:lnTo>
                    <a:pt x="10171" y="603"/>
                  </a:lnTo>
                  <a:lnTo>
                    <a:pt x="9371" y="844"/>
                  </a:lnTo>
                  <a:lnTo>
                    <a:pt x="8571" y="1086"/>
                  </a:lnTo>
                  <a:lnTo>
                    <a:pt x="7771" y="1327"/>
                  </a:lnTo>
                  <a:lnTo>
                    <a:pt x="6628" y="1810"/>
                  </a:lnTo>
                  <a:lnTo>
                    <a:pt x="5828" y="2172"/>
                  </a:lnTo>
                  <a:lnTo>
                    <a:pt x="5028" y="2654"/>
                  </a:lnTo>
                  <a:lnTo>
                    <a:pt x="4457" y="3016"/>
                  </a:lnTo>
                  <a:lnTo>
                    <a:pt x="3885" y="3499"/>
                  </a:lnTo>
                  <a:lnTo>
                    <a:pt x="3428" y="3861"/>
                  </a:lnTo>
                  <a:lnTo>
                    <a:pt x="2971" y="4344"/>
                  </a:lnTo>
                  <a:lnTo>
                    <a:pt x="2514" y="4706"/>
                  </a:lnTo>
                  <a:lnTo>
                    <a:pt x="2057" y="5188"/>
                  </a:lnTo>
                  <a:lnTo>
                    <a:pt x="1714" y="5550"/>
                  </a:lnTo>
                  <a:lnTo>
                    <a:pt x="1371" y="6154"/>
                  </a:lnTo>
                  <a:lnTo>
                    <a:pt x="914" y="6757"/>
                  </a:lnTo>
                  <a:lnTo>
                    <a:pt x="685" y="7360"/>
                  </a:lnTo>
                  <a:lnTo>
                    <a:pt x="457" y="7843"/>
                  </a:lnTo>
                  <a:lnTo>
                    <a:pt x="228" y="8446"/>
                  </a:lnTo>
                  <a:lnTo>
                    <a:pt x="114" y="9050"/>
                  </a:lnTo>
                  <a:lnTo>
                    <a:pt x="0" y="9894"/>
                  </a:lnTo>
                  <a:lnTo>
                    <a:pt x="0" y="10618"/>
                  </a:lnTo>
                  <a:lnTo>
                    <a:pt x="114" y="11222"/>
                  </a:lnTo>
                  <a:lnTo>
                    <a:pt x="342" y="11825"/>
                  </a:lnTo>
                  <a:lnTo>
                    <a:pt x="571" y="12429"/>
                  </a:lnTo>
                  <a:lnTo>
                    <a:pt x="799" y="13032"/>
                  </a:lnTo>
                  <a:lnTo>
                    <a:pt x="1028" y="13515"/>
                  </a:lnTo>
                  <a:lnTo>
                    <a:pt x="1485" y="14118"/>
                  </a:lnTo>
                  <a:lnTo>
                    <a:pt x="2057" y="14842"/>
                  </a:lnTo>
                  <a:lnTo>
                    <a:pt x="2628" y="15445"/>
                  </a:lnTo>
                  <a:lnTo>
                    <a:pt x="3085" y="15928"/>
                  </a:lnTo>
                  <a:lnTo>
                    <a:pt x="3657" y="16411"/>
                  </a:lnTo>
                  <a:lnTo>
                    <a:pt x="4228" y="16773"/>
                  </a:lnTo>
                  <a:lnTo>
                    <a:pt x="4914" y="17255"/>
                  </a:lnTo>
                  <a:lnTo>
                    <a:pt x="5714" y="17738"/>
                  </a:lnTo>
                  <a:lnTo>
                    <a:pt x="6628" y="18100"/>
                  </a:lnTo>
                  <a:lnTo>
                    <a:pt x="7542" y="18583"/>
                  </a:lnTo>
                  <a:lnTo>
                    <a:pt x="9371" y="19186"/>
                  </a:lnTo>
                  <a:lnTo>
                    <a:pt x="10971" y="19548"/>
                  </a:lnTo>
                  <a:lnTo>
                    <a:pt x="12685" y="19910"/>
                  </a:lnTo>
                  <a:lnTo>
                    <a:pt x="14057" y="20031"/>
                  </a:lnTo>
                  <a:lnTo>
                    <a:pt x="15771" y="20151"/>
                  </a:lnTo>
                  <a:lnTo>
                    <a:pt x="15771" y="21600"/>
                  </a:lnTo>
                  <a:lnTo>
                    <a:pt x="21600" y="18221"/>
                  </a:lnTo>
                  <a:lnTo>
                    <a:pt x="15657" y="14721"/>
                  </a:lnTo>
                  <a:lnTo>
                    <a:pt x="15771" y="16290"/>
                  </a:lnTo>
                  <a:lnTo>
                    <a:pt x="13942" y="16169"/>
                  </a:lnTo>
                  <a:lnTo>
                    <a:pt x="12685" y="15928"/>
                  </a:lnTo>
                  <a:lnTo>
                    <a:pt x="11314" y="15687"/>
                  </a:lnTo>
                  <a:lnTo>
                    <a:pt x="9371" y="15083"/>
                  </a:lnTo>
                  <a:lnTo>
                    <a:pt x="8571" y="14601"/>
                  </a:lnTo>
                  <a:lnTo>
                    <a:pt x="7657" y="14118"/>
                  </a:lnTo>
                  <a:lnTo>
                    <a:pt x="6971" y="13635"/>
                  </a:lnTo>
                  <a:lnTo>
                    <a:pt x="6285" y="13153"/>
                  </a:lnTo>
                  <a:lnTo>
                    <a:pt x="5714" y="12670"/>
                  </a:lnTo>
                  <a:lnTo>
                    <a:pt x="5257" y="12187"/>
                  </a:lnTo>
                  <a:lnTo>
                    <a:pt x="4685" y="11463"/>
                  </a:lnTo>
                  <a:lnTo>
                    <a:pt x="4228" y="10739"/>
                  </a:lnTo>
                  <a:lnTo>
                    <a:pt x="3885" y="10136"/>
                  </a:lnTo>
                  <a:lnTo>
                    <a:pt x="3771" y="9412"/>
                  </a:lnTo>
                  <a:lnTo>
                    <a:pt x="3542" y="8688"/>
                  </a:lnTo>
                  <a:lnTo>
                    <a:pt x="3542" y="7964"/>
                  </a:lnTo>
                  <a:lnTo>
                    <a:pt x="3657" y="7481"/>
                  </a:lnTo>
                  <a:lnTo>
                    <a:pt x="3657" y="6878"/>
                  </a:lnTo>
                  <a:lnTo>
                    <a:pt x="3885" y="6274"/>
                  </a:lnTo>
                  <a:lnTo>
                    <a:pt x="4228" y="5550"/>
                  </a:lnTo>
                  <a:lnTo>
                    <a:pt x="4457" y="5068"/>
                  </a:lnTo>
                  <a:lnTo>
                    <a:pt x="4914" y="4464"/>
                  </a:lnTo>
                  <a:lnTo>
                    <a:pt x="5714" y="3620"/>
                  </a:lnTo>
                  <a:lnTo>
                    <a:pt x="6400" y="3016"/>
                  </a:lnTo>
                  <a:lnTo>
                    <a:pt x="7200" y="2413"/>
                  </a:lnTo>
                  <a:lnTo>
                    <a:pt x="8114" y="1930"/>
                  </a:lnTo>
                  <a:lnTo>
                    <a:pt x="8800" y="1568"/>
                  </a:lnTo>
                  <a:lnTo>
                    <a:pt x="9600" y="1206"/>
                  </a:lnTo>
                  <a:lnTo>
                    <a:pt x="10285" y="965"/>
                  </a:lnTo>
                  <a:lnTo>
                    <a:pt x="10857" y="724"/>
                  </a:lnTo>
                  <a:lnTo>
                    <a:pt x="11428" y="603"/>
                  </a:lnTo>
                  <a:lnTo>
                    <a:pt x="12228" y="482"/>
                  </a:lnTo>
                  <a:lnTo>
                    <a:pt x="12914" y="362"/>
                  </a:lnTo>
                  <a:lnTo>
                    <a:pt x="13828" y="241"/>
                  </a:lnTo>
                  <a:lnTo>
                    <a:pt x="16228" y="0"/>
                  </a:lnTo>
                </a:path>
              </a:pathLst>
            </a:custGeom>
            <a:solidFill>
              <a:srgbClr val="FFFFFF"/>
            </a:solidFill>
            <a:ln w="18062"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17425" name="Rectangle 17"/>
          <p:cNvSpPr>
            <a:spLocks/>
          </p:cNvSpPr>
          <p:nvPr/>
        </p:nvSpPr>
        <p:spPr bwMode="auto">
          <a:xfrm>
            <a:off x="6489700" y="1927225"/>
            <a:ext cx="1919288"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i="1">
                <a:latin typeface="Times New Roman" pitchFamily="18" charset="0"/>
                <a:cs typeface="Times New Roman" pitchFamily="18" charset="0"/>
                <a:sym typeface="Times New Roman" pitchFamily="18" charset="0"/>
              </a:rPr>
              <a:t>Fatigue</a:t>
            </a:r>
            <a:endParaRPr lang="en-US" sz="2500">
              <a:latin typeface="Helvetica" charset="0"/>
              <a:ea typeface="Helvetica" charset="0"/>
              <a:cs typeface="Helvetica" charset="0"/>
              <a:sym typeface="Helvetica" charset="0"/>
            </a:endParaRPr>
          </a:p>
          <a:p>
            <a:pPr algn="l" defTabSz="1300163"/>
            <a:r>
              <a:rPr lang="en-US" sz="2500" i="1">
                <a:latin typeface="Times New Roman" pitchFamily="18" charset="0"/>
                <a:cs typeface="Times New Roman" pitchFamily="18" charset="0"/>
                <a:sym typeface="Times New Roman" pitchFamily="18" charset="0"/>
              </a:rPr>
              <a:t>Cracking</a:t>
            </a:r>
            <a:endParaRPr lang="en-US"/>
          </a:p>
        </p:txBody>
      </p:sp>
      <p:sp>
        <p:nvSpPr>
          <p:cNvPr id="17426" name="Line 18"/>
          <p:cNvSpPr>
            <a:spLocks noChangeShapeType="1"/>
          </p:cNvSpPr>
          <p:nvPr/>
        </p:nvSpPr>
        <p:spPr bwMode="auto">
          <a:xfrm flipH="1">
            <a:off x="7216775" y="3192463"/>
            <a:ext cx="192088" cy="957262"/>
          </a:xfrm>
          <a:prstGeom prst="line">
            <a:avLst/>
          </a:prstGeom>
          <a:noFill/>
          <a:ln w="18062"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427" name="Group 19"/>
          <p:cNvGrpSpPr>
            <a:grpSpLocks/>
          </p:cNvGrpSpPr>
          <p:nvPr/>
        </p:nvGrpSpPr>
        <p:grpSpPr bwMode="auto">
          <a:xfrm>
            <a:off x="3905250" y="4654550"/>
            <a:ext cx="1320800" cy="1084263"/>
            <a:chOff x="0" y="0"/>
            <a:chExt cx="104" cy="86"/>
          </a:xfrm>
        </p:grpSpPr>
        <p:sp>
          <p:nvSpPr>
            <p:cNvPr id="17428" name="AutoShape 20"/>
            <p:cNvSpPr>
              <a:spLocks/>
            </p:cNvSpPr>
            <p:nvPr/>
          </p:nvSpPr>
          <p:spPr bwMode="auto">
            <a:xfrm>
              <a:off x="3" y="64"/>
              <a:ext cx="99" cy="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3" y="21600"/>
                  </a:moveTo>
                  <a:lnTo>
                    <a:pt x="14086" y="21600"/>
                  </a:lnTo>
                  <a:lnTo>
                    <a:pt x="16552" y="21600"/>
                  </a:lnTo>
                  <a:lnTo>
                    <a:pt x="21600" y="21600"/>
                  </a:lnTo>
                  <a:lnTo>
                    <a:pt x="21600" y="0"/>
                  </a:lnTo>
                  <a:lnTo>
                    <a:pt x="0" y="0"/>
                  </a:lnTo>
                  <a:lnTo>
                    <a:pt x="0" y="21600"/>
                  </a:lnTo>
                  <a:lnTo>
                    <a:pt x="4108" y="21600"/>
                  </a:lnTo>
                  <a:lnTo>
                    <a:pt x="7513" y="21600"/>
                  </a:lnTo>
                </a:path>
              </a:pathLst>
            </a:custGeom>
            <a:solidFill>
              <a:srgbClr val="CECECE"/>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29" name="AutoShape 21"/>
            <p:cNvSpPr>
              <a:spLocks/>
            </p:cNvSpPr>
            <p:nvPr/>
          </p:nvSpPr>
          <p:spPr bwMode="auto">
            <a:xfrm>
              <a:off x="3" y="0"/>
              <a:ext cx="99" cy="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3" y="0"/>
                  </a:moveTo>
                  <a:lnTo>
                    <a:pt x="14086" y="0"/>
                  </a:lnTo>
                  <a:lnTo>
                    <a:pt x="14086" y="11781"/>
                  </a:lnTo>
                  <a:lnTo>
                    <a:pt x="21600" y="11781"/>
                  </a:lnTo>
                  <a:lnTo>
                    <a:pt x="21600" y="21600"/>
                  </a:lnTo>
                  <a:lnTo>
                    <a:pt x="0" y="21600"/>
                  </a:lnTo>
                  <a:lnTo>
                    <a:pt x="0" y="11781"/>
                  </a:lnTo>
                  <a:lnTo>
                    <a:pt x="7513" y="11781"/>
                  </a:lnTo>
                  <a:lnTo>
                    <a:pt x="7513" y="0"/>
                  </a:lnTo>
                </a:path>
              </a:pathLst>
            </a:custGeom>
            <a:solidFill>
              <a:srgbClr val="CECECE"/>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30" name="AutoShape 22"/>
            <p:cNvSpPr>
              <a:spLocks/>
            </p:cNvSpPr>
            <p:nvPr/>
          </p:nvSpPr>
          <p:spPr bwMode="auto">
            <a:xfrm>
              <a:off x="0" y="46"/>
              <a:ext cx="104" cy="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4" y="0"/>
                  </a:moveTo>
                  <a:lnTo>
                    <a:pt x="21009" y="0"/>
                  </a:lnTo>
                  <a:lnTo>
                    <a:pt x="21046" y="1124"/>
                  </a:lnTo>
                  <a:lnTo>
                    <a:pt x="21267" y="3824"/>
                  </a:lnTo>
                  <a:lnTo>
                    <a:pt x="21156" y="2699"/>
                  </a:lnTo>
                  <a:lnTo>
                    <a:pt x="21489" y="7875"/>
                  </a:lnTo>
                  <a:lnTo>
                    <a:pt x="21600" y="10575"/>
                  </a:lnTo>
                  <a:lnTo>
                    <a:pt x="21600" y="13274"/>
                  </a:lnTo>
                  <a:lnTo>
                    <a:pt x="21489" y="15975"/>
                  </a:lnTo>
                  <a:lnTo>
                    <a:pt x="21378" y="17550"/>
                  </a:lnTo>
                  <a:lnTo>
                    <a:pt x="21341" y="20025"/>
                  </a:lnTo>
                  <a:lnTo>
                    <a:pt x="21120" y="21600"/>
                  </a:lnTo>
                  <a:lnTo>
                    <a:pt x="738" y="21600"/>
                  </a:lnTo>
                  <a:lnTo>
                    <a:pt x="443" y="18900"/>
                  </a:lnTo>
                  <a:lnTo>
                    <a:pt x="221" y="16875"/>
                  </a:lnTo>
                  <a:lnTo>
                    <a:pt x="110" y="14175"/>
                  </a:lnTo>
                  <a:lnTo>
                    <a:pt x="0" y="10575"/>
                  </a:lnTo>
                  <a:lnTo>
                    <a:pt x="0" y="8550"/>
                  </a:lnTo>
                  <a:lnTo>
                    <a:pt x="110" y="6074"/>
                  </a:lnTo>
                  <a:lnTo>
                    <a:pt x="295" y="3374"/>
                  </a:lnTo>
                  <a:lnTo>
                    <a:pt x="664" y="0"/>
                  </a:lnTo>
                </a:path>
              </a:pathLst>
            </a:custGeom>
            <a:solidFill>
              <a:srgbClr val="676767"/>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grpSp>
        <p:nvGrpSpPr>
          <p:cNvPr id="17431" name="Group 23"/>
          <p:cNvGrpSpPr>
            <a:grpSpLocks/>
          </p:cNvGrpSpPr>
          <p:nvPr/>
        </p:nvGrpSpPr>
        <p:grpSpPr bwMode="auto">
          <a:xfrm>
            <a:off x="3941763" y="4521200"/>
            <a:ext cx="1250950" cy="404813"/>
            <a:chOff x="0" y="0"/>
            <a:chExt cx="99" cy="32"/>
          </a:xfrm>
        </p:grpSpPr>
        <p:sp>
          <p:nvSpPr>
            <p:cNvPr id="17432" name="AutoShape 24"/>
            <p:cNvSpPr>
              <a:spLocks/>
            </p:cNvSpPr>
            <p:nvPr/>
          </p:nvSpPr>
          <p:spPr bwMode="auto">
            <a:xfrm>
              <a:off x="56" y="0"/>
              <a:ext cx="43" cy="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286" y="0"/>
                  </a:moveTo>
                  <a:lnTo>
                    <a:pt x="7929" y="0"/>
                  </a:lnTo>
                  <a:lnTo>
                    <a:pt x="8749" y="120"/>
                  </a:lnTo>
                  <a:lnTo>
                    <a:pt x="9843" y="241"/>
                  </a:lnTo>
                  <a:lnTo>
                    <a:pt x="10663" y="362"/>
                  </a:lnTo>
                  <a:lnTo>
                    <a:pt x="11483" y="603"/>
                  </a:lnTo>
                  <a:lnTo>
                    <a:pt x="12303" y="844"/>
                  </a:lnTo>
                  <a:lnTo>
                    <a:pt x="13032" y="1086"/>
                  </a:lnTo>
                  <a:lnTo>
                    <a:pt x="13853" y="1327"/>
                  </a:lnTo>
                  <a:lnTo>
                    <a:pt x="14946" y="1810"/>
                  </a:lnTo>
                  <a:lnTo>
                    <a:pt x="15767" y="2172"/>
                  </a:lnTo>
                  <a:lnTo>
                    <a:pt x="16587" y="2654"/>
                  </a:lnTo>
                  <a:lnTo>
                    <a:pt x="17134" y="3016"/>
                  </a:lnTo>
                  <a:lnTo>
                    <a:pt x="17772" y="3499"/>
                  </a:lnTo>
                  <a:lnTo>
                    <a:pt x="18136" y="3861"/>
                  </a:lnTo>
                  <a:lnTo>
                    <a:pt x="18683" y="4344"/>
                  </a:lnTo>
                  <a:lnTo>
                    <a:pt x="19048" y="4706"/>
                  </a:lnTo>
                  <a:lnTo>
                    <a:pt x="19503" y="5188"/>
                  </a:lnTo>
                  <a:lnTo>
                    <a:pt x="19868" y="5550"/>
                  </a:lnTo>
                  <a:lnTo>
                    <a:pt x="20232" y="6154"/>
                  </a:lnTo>
                  <a:lnTo>
                    <a:pt x="20688" y="6757"/>
                  </a:lnTo>
                  <a:lnTo>
                    <a:pt x="20962" y="7360"/>
                  </a:lnTo>
                  <a:lnTo>
                    <a:pt x="21144" y="7843"/>
                  </a:lnTo>
                  <a:lnTo>
                    <a:pt x="21326" y="8446"/>
                  </a:lnTo>
                  <a:lnTo>
                    <a:pt x="21508" y="9050"/>
                  </a:lnTo>
                  <a:lnTo>
                    <a:pt x="21600" y="9894"/>
                  </a:lnTo>
                  <a:lnTo>
                    <a:pt x="21508" y="10618"/>
                  </a:lnTo>
                  <a:lnTo>
                    <a:pt x="21417" y="11222"/>
                  </a:lnTo>
                  <a:lnTo>
                    <a:pt x="21326" y="11825"/>
                  </a:lnTo>
                  <a:lnTo>
                    <a:pt x="21053" y="12429"/>
                  </a:lnTo>
                  <a:lnTo>
                    <a:pt x="20870" y="13032"/>
                  </a:lnTo>
                  <a:lnTo>
                    <a:pt x="20597" y="13515"/>
                  </a:lnTo>
                  <a:lnTo>
                    <a:pt x="20141" y="14118"/>
                  </a:lnTo>
                  <a:lnTo>
                    <a:pt x="19594" y="14842"/>
                  </a:lnTo>
                  <a:lnTo>
                    <a:pt x="19048" y="15445"/>
                  </a:lnTo>
                  <a:lnTo>
                    <a:pt x="18501" y="15928"/>
                  </a:lnTo>
                  <a:lnTo>
                    <a:pt x="17954" y="16411"/>
                  </a:lnTo>
                  <a:lnTo>
                    <a:pt x="17407" y="16773"/>
                  </a:lnTo>
                  <a:lnTo>
                    <a:pt x="16678" y="17255"/>
                  </a:lnTo>
                  <a:lnTo>
                    <a:pt x="15858" y="17738"/>
                  </a:lnTo>
                  <a:lnTo>
                    <a:pt x="15037" y="18100"/>
                  </a:lnTo>
                  <a:lnTo>
                    <a:pt x="14126" y="18583"/>
                  </a:lnTo>
                  <a:lnTo>
                    <a:pt x="12212" y="19186"/>
                  </a:lnTo>
                  <a:lnTo>
                    <a:pt x="10663" y="19548"/>
                  </a:lnTo>
                  <a:lnTo>
                    <a:pt x="8931" y="19910"/>
                  </a:lnTo>
                  <a:lnTo>
                    <a:pt x="7564" y="20031"/>
                  </a:lnTo>
                  <a:lnTo>
                    <a:pt x="5832" y="20151"/>
                  </a:lnTo>
                  <a:lnTo>
                    <a:pt x="5832" y="21600"/>
                  </a:lnTo>
                  <a:lnTo>
                    <a:pt x="0" y="18221"/>
                  </a:lnTo>
                  <a:lnTo>
                    <a:pt x="5924" y="14721"/>
                  </a:lnTo>
                  <a:lnTo>
                    <a:pt x="5832" y="16290"/>
                  </a:lnTo>
                  <a:lnTo>
                    <a:pt x="7655" y="16169"/>
                  </a:lnTo>
                  <a:lnTo>
                    <a:pt x="8931" y="15928"/>
                  </a:lnTo>
                  <a:lnTo>
                    <a:pt x="10298" y="15687"/>
                  </a:lnTo>
                  <a:lnTo>
                    <a:pt x="12212" y="15083"/>
                  </a:lnTo>
                  <a:lnTo>
                    <a:pt x="13032" y="14601"/>
                  </a:lnTo>
                  <a:lnTo>
                    <a:pt x="13944" y="14118"/>
                  </a:lnTo>
                  <a:lnTo>
                    <a:pt x="14673" y="13635"/>
                  </a:lnTo>
                  <a:lnTo>
                    <a:pt x="15311" y="13153"/>
                  </a:lnTo>
                  <a:lnTo>
                    <a:pt x="15949" y="12670"/>
                  </a:lnTo>
                  <a:lnTo>
                    <a:pt x="16405" y="12187"/>
                  </a:lnTo>
                  <a:lnTo>
                    <a:pt x="16951" y="11463"/>
                  </a:lnTo>
                  <a:lnTo>
                    <a:pt x="17407" y="10739"/>
                  </a:lnTo>
                  <a:lnTo>
                    <a:pt x="17681" y="10136"/>
                  </a:lnTo>
                  <a:lnTo>
                    <a:pt x="17863" y="9412"/>
                  </a:lnTo>
                  <a:lnTo>
                    <a:pt x="18045" y="8688"/>
                  </a:lnTo>
                  <a:lnTo>
                    <a:pt x="18045" y="7964"/>
                  </a:lnTo>
                  <a:lnTo>
                    <a:pt x="18045" y="7481"/>
                  </a:lnTo>
                  <a:lnTo>
                    <a:pt x="17954" y="6878"/>
                  </a:lnTo>
                  <a:lnTo>
                    <a:pt x="17681" y="6274"/>
                  </a:lnTo>
                  <a:lnTo>
                    <a:pt x="17407" y="5550"/>
                  </a:lnTo>
                  <a:lnTo>
                    <a:pt x="17134" y="5068"/>
                  </a:lnTo>
                  <a:lnTo>
                    <a:pt x="16678" y="4464"/>
                  </a:lnTo>
                  <a:lnTo>
                    <a:pt x="15858" y="3620"/>
                  </a:lnTo>
                  <a:lnTo>
                    <a:pt x="15220" y="3016"/>
                  </a:lnTo>
                  <a:lnTo>
                    <a:pt x="14400" y="2413"/>
                  </a:lnTo>
                  <a:lnTo>
                    <a:pt x="13488" y="1930"/>
                  </a:lnTo>
                  <a:lnTo>
                    <a:pt x="12850" y="1568"/>
                  </a:lnTo>
                  <a:lnTo>
                    <a:pt x="12030" y="1206"/>
                  </a:lnTo>
                  <a:lnTo>
                    <a:pt x="11301" y="965"/>
                  </a:lnTo>
                  <a:lnTo>
                    <a:pt x="10754" y="724"/>
                  </a:lnTo>
                  <a:lnTo>
                    <a:pt x="10116" y="603"/>
                  </a:lnTo>
                  <a:lnTo>
                    <a:pt x="9387" y="482"/>
                  </a:lnTo>
                  <a:lnTo>
                    <a:pt x="8658" y="362"/>
                  </a:lnTo>
                  <a:lnTo>
                    <a:pt x="7746" y="241"/>
                  </a:lnTo>
                  <a:lnTo>
                    <a:pt x="5286" y="0"/>
                  </a:lnTo>
                </a:path>
              </a:pathLst>
            </a:custGeom>
            <a:solidFill>
              <a:srgbClr val="FFFFFF"/>
            </a:solidFill>
            <a:ln w="18062"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33" name="AutoShape 25"/>
            <p:cNvSpPr>
              <a:spLocks/>
            </p:cNvSpPr>
            <p:nvPr/>
          </p:nvSpPr>
          <p:spPr bwMode="auto">
            <a:xfrm>
              <a:off x="0" y="0"/>
              <a:ext cx="43" cy="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13" y="0"/>
                  </a:moveTo>
                  <a:lnTo>
                    <a:pt x="13670" y="0"/>
                  </a:lnTo>
                  <a:lnTo>
                    <a:pt x="12850" y="120"/>
                  </a:lnTo>
                  <a:lnTo>
                    <a:pt x="11756" y="241"/>
                  </a:lnTo>
                  <a:lnTo>
                    <a:pt x="10936" y="362"/>
                  </a:lnTo>
                  <a:lnTo>
                    <a:pt x="10116" y="603"/>
                  </a:lnTo>
                  <a:lnTo>
                    <a:pt x="9296" y="844"/>
                  </a:lnTo>
                  <a:lnTo>
                    <a:pt x="8567" y="1086"/>
                  </a:lnTo>
                  <a:lnTo>
                    <a:pt x="7746" y="1327"/>
                  </a:lnTo>
                  <a:lnTo>
                    <a:pt x="6653" y="1810"/>
                  </a:lnTo>
                  <a:lnTo>
                    <a:pt x="5832" y="2172"/>
                  </a:lnTo>
                  <a:lnTo>
                    <a:pt x="5012" y="2654"/>
                  </a:lnTo>
                  <a:lnTo>
                    <a:pt x="4465" y="3016"/>
                  </a:lnTo>
                  <a:lnTo>
                    <a:pt x="3827" y="3499"/>
                  </a:lnTo>
                  <a:lnTo>
                    <a:pt x="3463" y="3861"/>
                  </a:lnTo>
                  <a:lnTo>
                    <a:pt x="2916" y="4344"/>
                  </a:lnTo>
                  <a:lnTo>
                    <a:pt x="2551" y="4706"/>
                  </a:lnTo>
                  <a:lnTo>
                    <a:pt x="2096" y="5188"/>
                  </a:lnTo>
                  <a:lnTo>
                    <a:pt x="1731" y="5550"/>
                  </a:lnTo>
                  <a:lnTo>
                    <a:pt x="1367" y="6154"/>
                  </a:lnTo>
                  <a:lnTo>
                    <a:pt x="911" y="6757"/>
                  </a:lnTo>
                  <a:lnTo>
                    <a:pt x="637" y="7360"/>
                  </a:lnTo>
                  <a:lnTo>
                    <a:pt x="455" y="7843"/>
                  </a:lnTo>
                  <a:lnTo>
                    <a:pt x="273" y="8446"/>
                  </a:lnTo>
                  <a:lnTo>
                    <a:pt x="91" y="9050"/>
                  </a:lnTo>
                  <a:lnTo>
                    <a:pt x="0" y="9894"/>
                  </a:lnTo>
                  <a:lnTo>
                    <a:pt x="91" y="10618"/>
                  </a:lnTo>
                  <a:lnTo>
                    <a:pt x="182" y="11222"/>
                  </a:lnTo>
                  <a:lnTo>
                    <a:pt x="273" y="11825"/>
                  </a:lnTo>
                  <a:lnTo>
                    <a:pt x="546" y="12429"/>
                  </a:lnTo>
                  <a:lnTo>
                    <a:pt x="729" y="13032"/>
                  </a:lnTo>
                  <a:lnTo>
                    <a:pt x="1002" y="13515"/>
                  </a:lnTo>
                  <a:lnTo>
                    <a:pt x="1458" y="14118"/>
                  </a:lnTo>
                  <a:lnTo>
                    <a:pt x="2005" y="14842"/>
                  </a:lnTo>
                  <a:lnTo>
                    <a:pt x="2551" y="15445"/>
                  </a:lnTo>
                  <a:lnTo>
                    <a:pt x="3098" y="15928"/>
                  </a:lnTo>
                  <a:lnTo>
                    <a:pt x="3645" y="16411"/>
                  </a:lnTo>
                  <a:lnTo>
                    <a:pt x="4192" y="16773"/>
                  </a:lnTo>
                  <a:lnTo>
                    <a:pt x="4921" y="17255"/>
                  </a:lnTo>
                  <a:lnTo>
                    <a:pt x="5741" y="17738"/>
                  </a:lnTo>
                  <a:lnTo>
                    <a:pt x="6562" y="18100"/>
                  </a:lnTo>
                  <a:lnTo>
                    <a:pt x="7473" y="18583"/>
                  </a:lnTo>
                  <a:lnTo>
                    <a:pt x="9387" y="19186"/>
                  </a:lnTo>
                  <a:lnTo>
                    <a:pt x="10936" y="19548"/>
                  </a:lnTo>
                  <a:lnTo>
                    <a:pt x="12668" y="19910"/>
                  </a:lnTo>
                  <a:lnTo>
                    <a:pt x="14035" y="20031"/>
                  </a:lnTo>
                  <a:lnTo>
                    <a:pt x="15767" y="20151"/>
                  </a:lnTo>
                  <a:lnTo>
                    <a:pt x="15767" y="21600"/>
                  </a:lnTo>
                  <a:lnTo>
                    <a:pt x="21600" y="18221"/>
                  </a:lnTo>
                  <a:lnTo>
                    <a:pt x="15675" y="14721"/>
                  </a:lnTo>
                  <a:lnTo>
                    <a:pt x="15767" y="16290"/>
                  </a:lnTo>
                  <a:lnTo>
                    <a:pt x="13944" y="16169"/>
                  </a:lnTo>
                  <a:lnTo>
                    <a:pt x="12668" y="15928"/>
                  </a:lnTo>
                  <a:lnTo>
                    <a:pt x="11301" y="15687"/>
                  </a:lnTo>
                  <a:lnTo>
                    <a:pt x="9387" y="15083"/>
                  </a:lnTo>
                  <a:lnTo>
                    <a:pt x="8567" y="14601"/>
                  </a:lnTo>
                  <a:lnTo>
                    <a:pt x="7655" y="14118"/>
                  </a:lnTo>
                  <a:lnTo>
                    <a:pt x="6926" y="13635"/>
                  </a:lnTo>
                  <a:lnTo>
                    <a:pt x="6288" y="13153"/>
                  </a:lnTo>
                  <a:lnTo>
                    <a:pt x="5650" y="12670"/>
                  </a:lnTo>
                  <a:lnTo>
                    <a:pt x="5194" y="12187"/>
                  </a:lnTo>
                  <a:lnTo>
                    <a:pt x="4648" y="11463"/>
                  </a:lnTo>
                  <a:lnTo>
                    <a:pt x="4192" y="10739"/>
                  </a:lnTo>
                  <a:lnTo>
                    <a:pt x="3918" y="10136"/>
                  </a:lnTo>
                  <a:lnTo>
                    <a:pt x="3736" y="9412"/>
                  </a:lnTo>
                  <a:lnTo>
                    <a:pt x="3554" y="8688"/>
                  </a:lnTo>
                  <a:lnTo>
                    <a:pt x="3554" y="7964"/>
                  </a:lnTo>
                  <a:lnTo>
                    <a:pt x="3645" y="7481"/>
                  </a:lnTo>
                  <a:lnTo>
                    <a:pt x="3645" y="6878"/>
                  </a:lnTo>
                  <a:lnTo>
                    <a:pt x="3918" y="6274"/>
                  </a:lnTo>
                  <a:lnTo>
                    <a:pt x="4192" y="5550"/>
                  </a:lnTo>
                  <a:lnTo>
                    <a:pt x="4465" y="5068"/>
                  </a:lnTo>
                  <a:lnTo>
                    <a:pt x="4921" y="4464"/>
                  </a:lnTo>
                  <a:lnTo>
                    <a:pt x="5741" y="3620"/>
                  </a:lnTo>
                  <a:lnTo>
                    <a:pt x="6379" y="3016"/>
                  </a:lnTo>
                  <a:lnTo>
                    <a:pt x="7200" y="2413"/>
                  </a:lnTo>
                  <a:lnTo>
                    <a:pt x="8111" y="1930"/>
                  </a:lnTo>
                  <a:lnTo>
                    <a:pt x="8749" y="1568"/>
                  </a:lnTo>
                  <a:lnTo>
                    <a:pt x="9569" y="1206"/>
                  </a:lnTo>
                  <a:lnTo>
                    <a:pt x="10298" y="965"/>
                  </a:lnTo>
                  <a:lnTo>
                    <a:pt x="10845" y="724"/>
                  </a:lnTo>
                  <a:lnTo>
                    <a:pt x="11483" y="603"/>
                  </a:lnTo>
                  <a:lnTo>
                    <a:pt x="12212" y="482"/>
                  </a:lnTo>
                  <a:lnTo>
                    <a:pt x="12941" y="362"/>
                  </a:lnTo>
                  <a:lnTo>
                    <a:pt x="13853" y="241"/>
                  </a:lnTo>
                  <a:lnTo>
                    <a:pt x="16313" y="0"/>
                  </a:lnTo>
                </a:path>
              </a:pathLst>
            </a:custGeom>
            <a:solidFill>
              <a:srgbClr val="FFFFFF"/>
            </a:solidFill>
            <a:ln w="18062"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17434" name="Rectangle 26"/>
          <p:cNvSpPr>
            <a:spLocks/>
          </p:cNvSpPr>
          <p:nvPr/>
        </p:nvSpPr>
        <p:spPr bwMode="auto">
          <a:xfrm>
            <a:off x="3930650" y="2495550"/>
            <a:ext cx="160496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i="1">
                <a:latin typeface="Times New Roman" pitchFamily="18" charset="0"/>
                <a:cs typeface="Times New Roman" pitchFamily="18" charset="0"/>
                <a:sym typeface="Times New Roman" pitchFamily="18" charset="0"/>
              </a:rPr>
              <a:t>Rutting</a:t>
            </a:r>
            <a:endParaRPr lang="en-US"/>
          </a:p>
        </p:txBody>
      </p:sp>
      <p:sp>
        <p:nvSpPr>
          <p:cNvPr id="17435" name="Line 27"/>
          <p:cNvSpPr>
            <a:spLocks noChangeShapeType="1"/>
          </p:cNvSpPr>
          <p:nvPr/>
        </p:nvSpPr>
        <p:spPr bwMode="auto">
          <a:xfrm flipH="1">
            <a:off x="4606925" y="3290888"/>
            <a:ext cx="120650" cy="858837"/>
          </a:xfrm>
          <a:prstGeom prst="line">
            <a:avLst/>
          </a:prstGeom>
          <a:noFill/>
          <a:ln w="18062"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436" name="Group 28"/>
          <p:cNvGrpSpPr>
            <a:grpSpLocks/>
          </p:cNvGrpSpPr>
          <p:nvPr/>
        </p:nvGrpSpPr>
        <p:grpSpPr bwMode="auto">
          <a:xfrm>
            <a:off x="4564063" y="6408738"/>
            <a:ext cx="6737350" cy="903287"/>
            <a:chOff x="0" y="0"/>
            <a:chExt cx="531" cy="72"/>
          </a:xfrm>
        </p:grpSpPr>
        <p:sp>
          <p:nvSpPr>
            <p:cNvPr id="17437" name="Rectangle 29"/>
            <p:cNvSpPr>
              <a:spLocks/>
            </p:cNvSpPr>
            <p:nvPr/>
          </p:nvSpPr>
          <p:spPr bwMode="auto">
            <a:xfrm>
              <a:off x="193" y="0"/>
              <a:ext cx="203" cy="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2500" i="1">
                  <a:solidFill>
                    <a:srgbClr val="FAFE64"/>
                  </a:solidFill>
                  <a:latin typeface="Times New Roman" pitchFamily="18" charset="0"/>
                  <a:cs typeface="Times New Roman" pitchFamily="18" charset="0"/>
                  <a:sym typeface="Times New Roman" pitchFamily="18" charset="0"/>
                </a:rPr>
                <a:t>RTFO</a:t>
              </a:r>
              <a:endParaRPr lang="en-US" sz="2500">
                <a:latin typeface="Helvetica" charset="0"/>
                <a:ea typeface="Helvetica" charset="0"/>
                <a:cs typeface="Helvetica" charset="0"/>
                <a:sym typeface="Helvetica" charset="0"/>
              </a:endParaRPr>
            </a:p>
            <a:p>
              <a:pPr defTabSz="1300163"/>
              <a:r>
                <a:rPr lang="en-US" sz="2500" i="1">
                  <a:solidFill>
                    <a:srgbClr val="FAFE64"/>
                  </a:solidFill>
                  <a:latin typeface="Times New Roman" pitchFamily="18" charset="0"/>
                  <a:cs typeface="Times New Roman" pitchFamily="18" charset="0"/>
                  <a:sym typeface="Times New Roman" pitchFamily="18" charset="0"/>
                </a:rPr>
                <a:t>Short Term Aging</a:t>
              </a:r>
              <a:endParaRPr lang="en-US"/>
            </a:p>
          </p:txBody>
        </p:sp>
        <p:sp>
          <p:nvSpPr>
            <p:cNvPr id="17438" name="Line 30"/>
            <p:cNvSpPr>
              <a:spLocks noChangeShapeType="1"/>
            </p:cNvSpPr>
            <p:nvPr/>
          </p:nvSpPr>
          <p:spPr bwMode="auto">
            <a:xfrm flipV="1">
              <a:off x="0" y="23"/>
              <a:ext cx="145" cy="3"/>
            </a:xfrm>
            <a:prstGeom prst="line">
              <a:avLst/>
            </a:prstGeom>
            <a:noFill/>
            <a:ln w="18062" cap="flat" cmpd="sng">
              <a:solidFill>
                <a:srgbClr val="FE9B03"/>
              </a:solidFill>
              <a:prstDash val="solid"/>
              <a:round/>
              <a:headEnd type="stealth"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39" name="Line 31"/>
            <p:cNvSpPr>
              <a:spLocks noChangeShapeType="1"/>
            </p:cNvSpPr>
            <p:nvPr/>
          </p:nvSpPr>
          <p:spPr bwMode="auto">
            <a:xfrm>
              <a:off x="379" y="23"/>
              <a:ext cx="152" cy="1"/>
            </a:xfrm>
            <a:prstGeom prst="line">
              <a:avLst/>
            </a:prstGeom>
            <a:noFill/>
            <a:ln w="18062" cap="flat" cmpd="sng">
              <a:solidFill>
                <a:srgbClr val="FE9B03"/>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7440" name="Group 32"/>
          <p:cNvGrpSpPr>
            <a:grpSpLocks/>
          </p:cNvGrpSpPr>
          <p:nvPr/>
        </p:nvGrpSpPr>
        <p:grpSpPr bwMode="auto">
          <a:xfrm>
            <a:off x="1046163" y="6797675"/>
            <a:ext cx="4121150" cy="523875"/>
            <a:chOff x="0" y="0"/>
            <a:chExt cx="325" cy="42"/>
          </a:xfrm>
        </p:grpSpPr>
        <p:sp>
          <p:nvSpPr>
            <p:cNvPr id="17441" name="Rectangle 33"/>
            <p:cNvSpPr>
              <a:spLocks/>
            </p:cNvSpPr>
            <p:nvPr/>
          </p:nvSpPr>
          <p:spPr bwMode="auto">
            <a:xfrm>
              <a:off x="88" y="0"/>
              <a:ext cx="123" cy="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i="1">
                  <a:solidFill>
                    <a:srgbClr val="FAFE64"/>
                  </a:solidFill>
                  <a:latin typeface="Times New Roman" pitchFamily="18" charset="0"/>
                  <a:cs typeface="Times New Roman" pitchFamily="18" charset="0"/>
                  <a:sym typeface="Times New Roman" pitchFamily="18" charset="0"/>
                </a:rPr>
                <a:t>No aging </a:t>
              </a:r>
              <a:endParaRPr lang="en-US"/>
            </a:p>
          </p:txBody>
        </p:sp>
        <p:sp>
          <p:nvSpPr>
            <p:cNvPr id="17442" name="Line 34"/>
            <p:cNvSpPr>
              <a:spLocks noChangeShapeType="1"/>
            </p:cNvSpPr>
            <p:nvPr/>
          </p:nvSpPr>
          <p:spPr bwMode="auto">
            <a:xfrm>
              <a:off x="0" y="27"/>
              <a:ext cx="76" cy="1"/>
            </a:xfrm>
            <a:prstGeom prst="line">
              <a:avLst/>
            </a:prstGeom>
            <a:noFill/>
            <a:ln w="18062" cap="flat" cmpd="sng">
              <a:solidFill>
                <a:srgbClr val="FE9B03"/>
              </a:solidFill>
              <a:prstDash val="solid"/>
              <a:round/>
              <a:headEnd type="stealth"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43" name="Line 35"/>
            <p:cNvSpPr>
              <a:spLocks noChangeShapeType="1"/>
            </p:cNvSpPr>
            <p:nvPr/>
          </p:nvSpPr>
          <p:spPr bwMode="auto">
            <a:xfrm>
              <a:off x="249" y="27"/>
              <a:ext cx="76" cy="1"/>
            </a:xfrm>
            <a:prstGeom prst="line">
              <a:avLst/>
            </a:prstGeom>
            <a:noFill/>
            <a:ln w="18062" cap="flat" cmpd="sng">
              <a:solidFill>
                <a:srgbClr val="FE9B03"/>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7444" name="AutoShape 36"/>
          <p:cNvSpPr>
            <a:spLocks/>
          </p:cNvSpPr>
          <p:nvPr/>
        </p:nvSpPr>
        <p:spPr bwMode="auto">
          <a:xfrm>
            <a:off x="1000125" y="3871913"/>
            <a:ext cx="1241425" cy="182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933"/>
                </a:moveTo>
                <a:lnTo>
                  <a:pt x="21600" y="20800"/>
                </a:lnTo>
                <a:lnTo>
                  <a:pt x="21364" y="19466"/>
                </a:lnTo>
                <a:lnTo>
                  <a:pt x="20971" y="18133"/>
                </a:lnTo>
                <a:lnTo>
                  <a:pt x="20500" y="17066"/>
                </a:lnTo>
                <a:lnTo>
                  <a:pt x="19911" y="16000"/>
                </a:lnTo>
                <a:lnTo>
                  <a:pt x="19086" y="14933"/>
                </a:lnTo>
                <a:lnTo>
                  <a:pt x="18222" y="13866"/>
                </a:lnTo>
                <a:lnTo>
                  <a:pt x="17280" y="13066"/>
                </a:lnTo>
                <a:lnTo>
                  <a:pt x="16023" y="12266"/>
                </a:lnTo>
                <a:lnTo>
                  <a:pt x="15002" y="12000"/>
                </a:lnTo>
                <a:lnTo>
                  <a:pt x="13902" y="11466"/>
                </a:lnTo>
                <a:lnTo>
                  <a:pt x="12802" y="11200"/>
                </a:lnTo>
                <a:lnTo>
                  <a:pt x="11428" y="11200"/>
                </a:lnTo>
                <a:lnTo>
                  <a:pt x="9700" y="11200"/>
                </a:lnTo>
                <a:lnTo>
                  <a:pt x="8208" y="11466"/>
                </a:lnTo>
                <a:lnTo>
                  <a:pt x="6912" y="11733"/>
                </a:lnTo>
                <a:lnTo>
                  <a:pt x="5498" y="12533"/>
                </a:lnTo>
                <a:lnTo>
                  <a:pt x="4359" y="13066"/>
                </a:lnTo>
                <a:lnTo>
                  <a:pt x="3495" y="13866"/>
                </a:lnTo>
                <a:lnTo>
                  <a:pt x="2749" y="14666"/>
                </a:lnTo>
                <a:lnTo>
                  <a:pt x="2199" y="15199"/>
                </a:lnTo>
                <a:lnTo>
                  <a:pt x="1728" y="16000"/>
                </a:lnTo>
                <a:lnTo>
                  <a:pt x="1256" y="16800"/>
                </a:lnTo>
                <a:lnTo>
                  <a:pt x="864" y="17600"/>
                </a:lnTo>
                <a:lnTo>
                  <a:pt x="549" y="18400"/>
                </a:lnTo>
                <a:lnTo>
                  <a:pt x="353" y="18933"/>
                </a:lnTo>
                <a:lnTo>
                  <a:pt x="196" y="19466"/>
                </a:lnTo>
                <a:lnTo>
                  <a:pt x="78" y="20266"/>
                </a:lnTo>
                <a:lnTo>
                  <a:pt x="0" y="21600"/>
                </a:lnTo>
                <a:lnTo>
                  <a:pt x="0" y="10133"/>
                </a:lnTo>
                <a:lnTo>
                  <a:pt x="78" y="9066"/>
                </a:lnTo>
                <a:lnTo>
                  <a:pt x="314" y="8000"/>
                </a:lnTo>
                <a:lnTo>
                  <a:pt x="589" y="6933"/>
                </a:lnTo>
                <a:lnTo>
                  <a:pt x="864" y="6400"/>
                </a:lnTo>
                <a:lnTo>
                  <a:pt x="1178" y="5599"/>
                </a:lnTo>
                <a:lnTo>
                  <a:pt x="1531" y="5066"/>
                </a:lnTo>
                <a:lnTo>
                  <a:pt x="1924" y="4533"/>
                </a:lnTo>
                <a:lnTo>
                  <a:pt x="2434" y="3733"/>
                </a:lnTo>
                <a:lnTo>
                  <a:pt x="2984" y="3199"/>
                </a:lnTo>
                <a:lnTo>
                  <a:pt x="3613" y="2666"/>
                </a:lnTo>
                <a:lnTo>
                  <a:pt x="4280" y="2133"/>
                </a:lnTo>
                <a:lnTo>
                  <a:pt x="5105" y="1333"/>
                </a:lnTo>
                <a:lnTo>
                  <a:pt x="6087" y="1066"/>
                </a:lnTo>
                <a:lnTo>
                  <a:pt x="7226" y="533"/>
                </a:lnTo>
                <a:lnTo>
                  <a:pt x="8600" y="266"/>
                </a:lnTo>
                <a:lnTo>
                  <a:pt x="9857" y="0"/>
                </a:lnTo>
                <a:lnTo>
                  <a:pt x="11546" y="0"/>
                </a:lnTo>
                <a:lnTo>
                  <a:pt x="12920" y="266"/>
                </a:lnTo>
                <a:lnTo>
                  <a:pt x="13784" y="266"/>
                </a:lnTo>
                <a:lnTo>
                  <a:pt x="14530" y="533"/>
                </a:lnTo>
                <a:lnTo>
                  <a:pt x="15237" y="799"/>
                </a:lnTo>
                <a:lnTo>
                  <a:pt x="15787" y="1066"/>
                </a:lnTo>
                <a:lnTo>
                  <a:pt x="16494" y="1599"/>
                </a:lnTo>
                <a:lnTo>
                  <a:pt x="17280" y="2133"/>
                </a:lnTo>
                <a:lnTo>
                  <a:pt x="17829" y="2399"/>
                </a:lnTo>
                <a:lnTo>
                  <a:pt x="18458" y="2933"/>
                </a:lnTo>
                <a:lnTo>
                  <a:pt x="18772" y="3466"/>
                </a:lnTo>
                <a:lnTo>
                  <a:pt x="19165" y="3733"/>
                </a:lnTo>
                <a:lnTo>
                  <a:pt x="19518" y="4266"/>
                </a:lnTo>
                <a:lnTo>
                  <a:pt x="19989" y="4799"/>
                </a:lnTo>
                <a:lnTo>
                  <a:pt x="20264" y="5333"/>
                </a:lnTo>
                <a:lnTo>
                  <a:pt x="20500" y="5866"/>
                </a:lnTo>
                <a:lnTo>
                  <a:pt x="20736" y="6400"/>
                </a:lnTo>
                <a:lnTo>
                  <a:pt x="20971" y="6933"/>
                </a:lnTo>
                <a:lnTo>
                  <a:pt x="21168" y="7466"/>
                </a:lnTo>
                <a:lnTo>
                  <a:pt x="21364" y="8000"/>
                </a:lnTo>
                <a:lnTo>
                  <a:pt x="21482" y="8800"/>
                </a:lnTo>
                <a:lnTo>
                  <a:pt x="21560" y="9600"/>
                </a:lnTo>
                <a:lnTo>
                  <a:pt x="21600" y="10133"/>
                </a:lnTo>
                <a:lnTo>
                  <a:pt x="21600" y="10933"/>
                </a:lnTo>
              </a:path>
            </a:pathLst>
          </a:custGeom>
          <a:solidFill>
            <a:srgbClr val="FFFFFF"/>
          </a:solidFill>
          <a:ln w="18062"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45" name="AutoShape 37"/>
          <p:cNvSpPr>
            <a:spLocks/>
          </p:cNvSpPr>
          <p:nvPr/>
        </p:nvSpPr>
        <p:spPr bwMode="auto">
          <a:xfrm>
            <a:off x="1633538" y="3970338"/>
            <a:ext cx="608012"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961"/>
                </a:moveTo>
                <a:lnTo>
                  <a:pt x="21600" y="9421"/>
                </a:lnTo>
                <a:lnTo>
                  <a:pt x="21519" y="10340"/>
                </a:lnTo>
                <a:lnTo>
                  <a:pt x="21278" y="11259"/>
                </a:lnTo>
                <a:lnTo>
                  <a:pt x="20797" y="11948"/>
                </a:lnTo>
                <a:lnTo>
                  <a:pt x="20234" y="12868"/>
                </a:lnTo>
                <a:lnTo>
                  <a:pt x="19672" y="13327"/>
                </a:lnTo>
                <a:lnTo>
                  <a:pt x="19030" y="13787"/>
                </a:lnTo>
                <a:lnTo>
                  <a:pt x="18147" y="14476"/>
                </a:lnTo>
                <a:lnTo>
                  <a:pt x="17263" y="15165"/>
                </a:lnTo>
                <a:lnTo>
                  <a:pt x="16300" y="15625"/>
                </a:lnTo>
                <a:lnTo>
                  <a:pt x="15095" y="16085"/>
                </a:lnTo>
                <a:lnTo>
                  <a:pt x="13811" y="16774"/>
                </a:lnTo>
                <a:lnTo>
                  <a:pt x="12847" y="17004"/>
                </a:lnTo>
                <a:lnTo>
                  <a:pt x="11803" y="17234"/>
                </a:lnTo>
                <a:lnTo>
                  <a:pt x="10840" y="17463"/>
                </a:lnTo>
                <a:lnTo>
                  <a:pt x="9956" y="17693"/>
                </a:lnTo>
                <a:lnTo>
                  <a:pt x="9234" y="17923"/>
                </a:lnTo>
                <a:lnTo>
                  <a:pt x="8591" y="17923"/>
                </a:lnTo>
                <a:lnTo>
                  <a:pt x="7547" y="18153"/>
                </a:lnTo>
                <a:lnTo>
                  <a:pt x="6423" y="18153"/>
                </a:lnTo>
                <a:lnTo>
                  <a:pt x="5058" y="18382"/>
                </a:lnTo>
                <a:lnTo>
                  <a:pt x="5058" y="21600"/>
                </a:lnTo>
                <a:lnTo>
                  <a:pt x="0" y="13787"/>
                </a:lnTo>
                <a:lnTo>
                  <a:pt x="5058" y="5055"/>
                </a:lnTo>
                <a:lnTo>
                  <a:pt x="5058" y="8731"/>
                </a:lnTo>
                <a:lnTo>
                  <a:pt x="6022" y="8502"/>
                </a:lnTo>
                <a:lnTo>
                  <a:pt x="6985" y="8272"/>
                </a:lnTo>
                <a:lnTo>
                  <a:pt x="8110" y="8272"/>
                </a:lnTo>
                <a:lnTo>
                  <a:pt x="9234" y="8042"/>
                </a:lnTo>
                <a:lnTo>
                  <a:pt x="10278" y="7812"/>
                </a:lnTo>
                <a:lnTo>
                  <a:pt x="11161" y="7582"/>
                </a:lnTo>
                <a:lnTo>
                  <a:pt x="12686" y="7123"/>
                </a:lnTo>
                <a:lnTo>
                  <a:pt x="13971" y="6663"/>
                </a:lnTo>
                <a:lnTo>
                  <a:pt x="14935" y="6434"/>
                </a:lnTo>
                <a:lnTo>
                  <a:pt x="15657" y="5974"/>
                </a:lnTo>
                <a:lnTo>
                  <a:pt x="16460" y="5744"/>
                </a:lnTo>
                <a:lnTo>
                  <a:pt x="17023" y="5285"/>
                </a:lnTo>
                <a:lnTo>
                  <a:pt x="17665" y="5055"/>
                </a:lnTo>
                <a:lnTo>
                  <a:pt x="18147" y="4595"/>
                </a:lnTo>
                <a:lnTo>
                  <a:pt x="18628" y="4365"/>
                </a:lnTo>
                <a:lnTo>
                  <a:pt x="19030" y="4136"/>
                </a:lnTo>
                <a:lnTo>
                  <a:pt x="19512" y="3676"/>
                </a:lnTo>
                <a:lnTo>
                  <a:pt x="19913" y="3217"/>
                </a:lnTo>
                <a:lnTo>
                  <a:pt x="20315" y="2757"/>
                </a:lnTo>
                <a:lnTo>
                  <a:pt x="20636" y="2527"/>
                </a:lnTo>
                <a:lnTo>
                  <a:pt x="20877" y="2068"/>
                </a:lnTo>
                <a:lnTo>
                  <a:pt x="21118" y="1608"/>
                </a:lnTo>
                <a:lnTo>
                  <a:pt x="21278" y="1148"/>
                </a:lnTo>
                <a:lnTo>
                  <a:pt x="21439" y="919"/>
                </a:lnTo>
                <a:lnTo>
                  <a:pt x="21519" y="459"/>
                </a:lnTo>
                <a:lnTo>
                  <a:pt x="21600" y="0"/>
                </a:lnTo>
                <a:lnTo>
                  <a:pt x="21600" y="8961"/>
                </a:lnTo>
              </a:path>
            </a:pathLst>
          </a:custGeom>
          <a:solidFill>
            <a:srgbClr val="FFFFFF"/>
          </a:solidFill>
          <a:ln w="18062"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46" name="AutoShape 38"/>
          <p:cNvSpPr>
            <a:spLocks/>
          </p:cNvSpPr>
          <p:nvPr/>
        </p:nvSpPr>
        <p:spPr bwMode="auto">
          <a:xfrm>
            <a:off x="1000125" y="3962400"/>
            <a:ext cx="538163" cy="187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409"/>
                </a:moveTo>
                <a:lnTo>
                  <a:pt x="18527" y="16134"/>
                </a:lnTo>
                <a:lnTo>
                  <a:pt x="21419" y="21600"/>
                </a:lnTo>
                <a:lnTo>
                  <a:pt x="20153" y="21600"/>
                </a:lnTo>
                <a:lnTo>
                  <a:pt x="18256" y="21600"/>
                </a:lnTo>
                <a:lnTo>
                  <a:pt x="16629" y="21339"/>
                </a:lnTo>
                <a:lnTo>
                  <a:pt x="14821" y="21079"/>
                </a:lnTo>
                <a:lnTo>
                  <a:pt x="13014" y="20819"/>
                </a:lnTo>
                <a:lnTo>
                  <a:pt x="11206" y="20298"/>
                </a:lnTo>
                <a:lnTo>
                  <a:pt x="10122" y="20038"/>
                </a:lnTo>
                <a:lnTo>
                  <a:pt x="8766" y="19518"/>
                </a:lnTo>
                <a:lnTo>
                  <a:pt x="7501" y="18997"/>
                </a:lnTo>
                <a:lnTo>
                  <a:pt x="6507" y="18737"/>
                </a:lnTo>
                <a:lnTo>
                  <a:pt x="5603" y="18216"/>
                </a:lnTo>
                <a:lnTo>
                  <a:pt x="4518" y="17696"/>
                </a:lnTo>
                <a:lnTo>
                  <a:pt x="3705" y="17175"/>
                </a:lnTo>
                <a:lnTo>
                  <a:pt x="2982" y="16395"/>
                </a:lnTo>
                <a:lnTo>
                  <a:pt x="2259" y="15874"/>
                </a:lnTo>
                <a:lnTo>
                  <a:pt x="1807" y="15354"/>
                </a:lnTo>
                <a:lnTo>
                  <a:pt x="1355" y="14833"/>
                </a:lnTo>
                <a:lnTo>
                  <a:pt x="994" y="14313"/>
                </a:lnTo>
                <a:lnTo>
                  <a:pt x="632" y="13532"/>
                </a:lnTo>
                <a:lnTo>
                  <a:pt x="361" y="13012"/>
                </a:lnTo>
                <a:lnTo>
                  <a:pt x="180" y="12231"/>
                </a:lnTo>
                <a:lnTo>
                  <a:pt x="90" y="11710"/>
                </a:lnTo>
                <a:lnTo>
                  <a:pt x="0" y="11190"/>
                </a:lnTo>
                <a:lnTo>
                  <a:pt x="0" y="10669"/>
                </a:lnTo>
                <a:lnTo>
                  <a:pt x="0" y="0"/>
                </a:lnTo>
                <a:lnTo>
                  <a:pt x="90" y="780"/>
                </a:lnTo>
                <a:lnTo>
                  <a:pt x="271" y="1561"/>
                </a:lnTo>
                <a:lnTo>
                  <a:pt x="451" y="2081"/>
                </a:lnTo>
                <a:lnTo>
                  <a:pt x="813" y="2862"/>
                </a:lnTo>
                <a:lnTo>
                  <a:pt x="1265" y="3383"/>
                </a:lnTo>
                <a:lnTo>
                  <a:pt x="1717" y="4163"/>
                </a:lnTo>
                <a:lnTo>
                  <a:pt x="2349" y="4684"/>
                </a:lnTo>
                <a:lnTo>
                  <a:pt x="3072" y="5465"/>
                </a:lnTo>
                <a:lnTo>
                  <a:pt x="4066" y="6245"/>
                </a:lnTo>
                <a:lnTo>
                  <a:pt x="4699" y="6506"/>
                </a:lnTo>
                <a:lnTo>
                  <a:pt x="5512" y="7026"/>
                </a:lnTo>
                <a:lnTo>
                  <a:pt x="6235" y="7286"/>
                </a:lnTo>
                <a:lnTo>
                  <a:pt x="7139" y="7807"/>
                </a:lnTo>
                <a:lnTo>
                  <a:pt x="7953" y="8067"/>
                </a:lnTo>
                <a:lnTo>
                  <a:pt x="9399" y="8587"/>
                </a:lnTo>
                <a:lnTo>
                  <a:pt x="10664" y="9108"/>
                </a:lnTo>
                <a:lnTo>
                  <a:pt x="12200" y="9368"/>
                </a:lnTo>
                <a:lnTo>
                  <a:pt x="14008" y="9889"/>
                </a:lnTo>
                <a:lnTo>
                  <a:pt x="15815" y="10149"/>
                </a:lnTo>
                <a:lnTo>
                  <a:pt x="17171" y="10149"/>
                </a:lnTo>
                <a:lnTo>
                  <a:pt x="18798" y="10409"/>
                </a:lnTo>
                <a:lnTo>
                  <a:pt x="20515" y="10409"/>
                </a:lnTo>
                <a:lnTo>
                  <a:pt x="21600" y="10409"/>
                </a:lnTo>
              </a:path>
            </a:pathLst>
          </a:custGeom>
          <a:solidFill>
            <a:srgbClr val="FFFFFF"/>
          </a:solidFill>
          <a:ln w="18062"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47" name="Rectangle 39"/>
          <p:cNvSpPr>
            <a:spLocks/>
          </p:cNvSpPr>
          <p:nvPr/>
        </p:nvSpPr>
        <p:spPr bwMode="auto">
          <a:xfrm>
            <a:off x="1257300" y="4524375"/>
            <a:ext cx="658813" cy="1125538"/>
          </a:xfrm>
          <a:prstGeom prst="rect">
            <a:avLst/>
          </a:prstGeom>
          <a:solidFill>
            <a:srgbClr val="47474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48" name="Rectangle 40"/>
          <p:cNvSpPr>
            <a:spLocks/>
          </p:cNvSpPr>
          <p:nvPr/>
        </p:nvSpPr>
        <p:spPr bwMode="auto">
          <a:xfrm>
            <a:off x="1193800" y="4489450"/>
            <a:ext cx="71438" cy="1160463"/>
          </a:xfrm>
          <a:prstGeom prst="rect">
            <a:avLst/>
          </a:prstGeom>
          <a:solidFill>
            <a:srgbClr val="CECE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49" name="Rectangle 41"/>
          <p:cNvSpPr>
            <a:spLocks/>
          </p:cNvSpPr>
          <p:nvPr/>
        </p:nvSpPr>
        <p:spPr bwMode="auto">
          <a:xfrm>
            <a:off x="1911350" y="4489450"/>
            <a:ext cx="73025" cy="1160463"/>
          </a:xfrm>
          <a:prstGeom prst="rect">
            <a:avLst/>
          </a:prstGeom>
          <a:solidFill>
            <a:srgbClr val="CECE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50" name="Rectangle 42"/>
          <p:cNvSpPr>
            <a:spLocks/>
          </p:cNvSpPr>
          <p:nvPr/>
        </p:nvSpPr>
        <p:spPr bwMode="auto">
          <a:xfrm>
            <a:off x="1198563" y="5648325"/>
            <a:ext cx="781050" cy="49213"/>
          </a:xfrm>
          <a:prstGeom prst="rect">
            <a:avLst/>
          </a:prstGeom>
          <a:solidFill>
            <a:srgbClr val="CECE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51" name="Rectangle 43"/>
          <p:cNvSpPr>
            <a:spLocks/>
          </p:cNvSpPr>
          <p:nvPr/>
        </p:nvSpPr>
        <p:spPr bwMode="auto">
          <a:xfrm>
            <a:off x="1590675" y="3684588"/>
            <a:ext cx="11113" cy="990600"/>
          </a:xfrm>
          <a:prstGeom prst="rect">
            <a:avLst/>
          </a:prstGeom>
          <a:solidFill>
            <a:srgbClr val="CECECE"/>
          </a:solidFill>
          <a:ln w="18062" cap="flat" cmpd="sng">
            <a:solidFill>
              <a:srgbClr val="CECECE"/>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17452" name="Group 44"/>
          <p:cNvGrpSpPr>
            <a:grpSpLocks/>
          </p:cNvGrpSpPr>
          <p:nvPr/>
        </p:nvGrpSpPr>
        <p:grpSpPr bwMode="auto">
          <a:xfrm>
            <a:off x="1477963" y="4668838"/>
            <a:ext cx="236537" cy="889000"/>
            <a:chOff x="0" y="0"/>
            <a:chExt cx="19" cy="71"/>
          </a:xfrm>
        </p:grpSpPr>
        <p:sp>
          <p:nvSpPr>
            <p:cNvPr id="17453" name="AutoShape 45"/>
            <p:cNvSpPr>
              <a:spLocks/>
            </p:cNvSpPr>
            <p:nvPr/>
          </p:nvSpPr>
          <p:spPr bwMode="auto">
            <a:xfrm>
              <a:off x="0" y="61"/>
              <a:ext cx="19" cy="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719" y="21600"/>
                  </a:lnTo>
                  <a:lnTo>
                    <a:pt x="11881" y="21600"/>
                  </a:lnTo>
                  <a:lnTo>
                    <a:pt x="21600" y="0"/>
                  </a:lnTo>
                  <a:close/>
                </a:path>
              </a:pathLst>
            </a:custGeom>
            <a:solidFill>
              <a:srgbClr val="CECECE"/>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54" name="AutoShape 46"/>
            <p:cNvSpPr>
              <a:spLocks/>
            </p:cNvSpPr>
            <p:nvPr/>
          </p:nvSpPr>
          <p:spPr bwMode="auto">
            <a:xfrm rot="10800000" flipH="1">
              <a:off x="0" y="-1"/>
              <a:ext cx="19" cy="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719" y="21600"/>
                  </a:lnTo>
                  <a:lnTo>
                    <a:pt x="11881" y="21600"/>
                  </a:lnTo>
                  <a:lnTo>
                    <a:pt x="21600" y="0"/>
                  </a:lnTo>
                  <a:close/>
                </a:path>
              </a:pathLst>
            </a:custGeom>
            <a:solidFill>
              <a:srgbClr val="CECECE"/>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55" name="Rectangle 47"/>
            <p:cNvSpPr>
              <a:spLocks/>
            </p:cNvSpPr>
            <p:nvPr/>
          </p:nvSpPr>
          <p:spPr bwMode="auto">
            <a:xfrm>
              <a:off x="0" y="9"/>
              <a:ext cx="19" cy="51"/>
            </a:xfrm>
            <a:prstGeom prst="rect">
              <a:avLst/>
            </a:prstGeom>
            <a:solidFill>
              <a:srgbClr val="CECECE"/>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17456" name="Rectangle 48"/>
          <p:cNvSpPr>
            <a:spLocks/>
          </p:cNvSpPr>
          <p:nvPr/>
        </p:nvSpPr>
        <p:spPr bwMode="auto">
          <a:xfrm>
            <a:off x="738188" y="2516188"/>
            <a:ext cx="25939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i="1">
                <a:latin typeface="Times New Roman" pitchFamily="18" charset="0"/>
                <a:cs typeface="Times New Roman" pitchFamily="18" charset="0"/>
                <a:sym typeface="Times New Roman" pitchFamily="18" charset="0"/>
              </a:rPr>
              <a:t>Construction</a:t>
            </a:r>
            <a:endParaRPr lang="en-US"/>
          </a:p>
        </p:txBody>
      </p:sp>
      <p:sp>
        <p:nvSpPr>
          <p:cNvPr id="17457" name="Line 49"/>
          <p:cNvSpPr>
            <a:spLocks noChangeShapeType="1"/>
          </p:cNvSpPr>
          <p:nvPr/>
        </p:nvSpPr>
        <p:spPr bwMode="auto">
          <a:xfrm flipH="1">
            <a:off x="2425700" y="3230563"/>
            <a:ext cx="85725" cy="920750"/>
          </a:xfrm>
          <a:prstGeom prst="line">
            <a:avLst/>
          </a:prstGeom>
          <a:noFill/>
          <a:ln w="18062"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58" name="Rectangle 50"/>
          <p:cNvSpPr>
            <a:spLocks/>
          </p:cNvSpPr>
          <p:nvPr/>
        </p:nvSpPr>
        <p:spPr bwMode="auto">
          <a:xfrm>
            <a:off x="2135188" y="4594225"/>
            <a:ext cx="1173162"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solidFill>
                  <a:srgbClr val="FAFE64"/>
                </a:solidFill>
                <a:latin typeface="Times New Roman" pitchFamily="18" charset="0"/>
                <a:cs typeface="Times New Roman" pitchFamily="18" charset="0"/>
                <a:sym typeface="Times New Roman" pitchFamily="18" charset="0"/>
              </a:rPr>
              <a:t>[RV]</a:t>
            </a:r>
            <a:endParaRPr lang="en-US"/>
          </a:p>
        </p:txBody>
      </p:sp>
      <p:sp>
        <p:nvSpPr>
          <p:cNvPr id="17459" name="Rectangle 51"/>
          <p:cNvSpPr>
            <a:spLocks/>
          </p:cNvSpPr>
          <p:nvPr/>
        </p:nvSpPr>
        <p:spPr bwMode="auto">
          <a:xfrm>
            <a:off x="5375275" y="4810125"/>
            <a:ext cx="141605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solidFill>
                  <a:srgbClr val="FAFE64"/>
                </a:solidFill>
                <a:latin typeface="Times New Roman" pitchFamily="18" charset="0"/>
                <a:cs typeface="Times New Roman" pitchFamily="18" charset="0"/>
                <a:sym typeface="Times New Roman" pitchFamily="18" charset="0"/>
              </a:rPr>
              <a:t>[DSR]</a:t>
            </a:r>
            <a:endParaRPr lang="en-US"/>
          </a:p>
        </p:txBody>
      </p:sp>
      <p:grpSp>
        <p:nvGrpSpPr>
          <p:cNvPr id="17460" name="Group 52"/>
          <p:cNvGrpSpPr>
            <a:grpSpLocks/>
          </p:cNvGrpSpPr>
          <p:nvPr/>
        </p:nvGrpSpPr>
        <p:grpSpPr bwMode="auto">
          <a:xfrm>
            <a:off x="8874125" y="5124450"/>
            <a:ext cx="2508250" cy="717550"/>
            <a:chOff x="0" y="0"/>
            <a:chExt cx="198" cy="57"/>
          </a:xfrm>
        </p:grpSpPr>
        <p:sp>
          <p:nvSpPr>
            <p:cNvPr id="17461" name="Rectangle 53"/>
            <p:cNvSpPr>
              <a:spLocks/>
            </p:cNvSpPr>
            <p:nvPr/>
          </p:nvSpPr>
          <p:spPr bwMode="auto">
            <a:xfrm>
              <a:off x="0" y="33"/>
              <a:ext cx="198" cy="11"/>
            </a:xfrm>
            <a:prstGeom prst="rect">
              <a:avLst/>
            </a:prstGeom>
            <a:solidFill>
              <a:srgbClr val="CECECE"/>
            </a:solidFill>
            <a:ln w="36124"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17462" name="Group 54"/>
            <p:cNvGrpSpPr>
              <a:grpSpLocks/>
            </p:cNvGrpSpPr>
            <p:nvPr/>
          </p:nvGrpSpPr>
          <p:grpSpPr bwMode="auto">
            <a:xfrm>
              <a:off x="3" y="45"/>
              <a:ext cx="193" cy="12"/>
              <a:chOff x="0" y="0"/>
              <a:chExt cx="192" cy="12"/>
            </a:xfrm>
          </p:grpSpPr>
          <p:sp>
            <p:nvSpPr>
              <p:cNvPr id="17463" name="AutoShape 55"/>
              <p:cNvSpPr>
                <a:spLocks/>
              </p:cNvSpPr>
              <p:nvPr/>
            </p:nvSpPr>
            <p:spPr bwMode="auto">
              <a:xfrm>
                <a:off x="0" y="0"/>
                <a:ext cx="13" cy="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799" y="0"/>
                    </a:cubicBezTo>
                    <a:cubicBezTo>
                      <a:pt x="16764" y="0"/>
                      <a:pt x="21600" y="4835"/>
                      <a:pt x="21600" y="10799"/>
                    </a:cubicBezTo>
                    <a:cubicBezTo>
                      <a:pt x="21600" y="10800"/>
                      <a:pt x="21600" y="10800"/>
                      <a:pt x="21600" y="10800"/>
                    </a:cubicBezTo>
                    <a:cubicBezTo>
                      <a:pt x="21600" y="16764"/>
                      <a:pt x="16764" y="21600"/>
                      <a:pt x="10799" y="21600"/>
                    </a:cubicBezTo>
                    <a:cubicBezTo>
                      <a:pt x="10799" y="21600"/>
                      <a:pt x="10799" y="21600"/>
                      <a:pt x="10799" y="21600"/>
                    </a:cubicBezTo>
                    <a:lnTo>
                      <a:pt x="10799" y="21599"/>
                    </a:lnTo>
                    <a:cubicBezTo>
                      <a:pt x="4835" y="21599"/>
                      <a:pt x="0" y="16764"/>
                      <a:pt x="0" y="10799"/>
                    </a:cubicBezTo>
                    <a:close/>
                  </a:path>
                </a:pathLst>
              </a:custGeom>
              <a:solidFill>
                <a:srgbClr val="919191"/>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64" name="AutoShape 56"/>
              <p:cNvSpPr>
                <a:spLocks/>
              </p:cNvSpPr>
              <p:nvPr/>
            </p:nvSpPr>
            <p:spPr bwMode="auto">
              <a:xfrm>
                <a:off x="179" y="0"/>
                <a:ext cx="13" cy="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799" y="0"/>
                    </a:cubicBezTo>
                    <a:cubicBezTo>
                      <a:pt x="16764" y="0"/>
                      <a:pt x="21600" y="4835"/>
                      <a:pt x="21600" y="10799"/>
                    </a:cubicBezTo>
                    <a:cubicBezTo>
                      <a:pt x="21600" y="10800"/>
                      <a:pt x="21600" y="10800"/>
                      <a:pt x="21600" y="10800"/>
                    </a:cubicBezTo>
                    <a:cubicBezTo>
                      <a:pt x="21600" y="16764"/>
                      <a:pt x="16764" y="21600"/>
                      <a:pt x="10799" y="21600"/>
                    </a:cubicBezTo>
                    <a:cubicBezTo>
                      <a:pt x="10799" y="21600"/>
                      <a:pt x="10799" y="21600"/>
                      <a:pt x="10799" y="21600"/>
                    </a:cubicBezTo>
                    <a:lnTo>
                      <a:pt x="10799" y="21599"/>
                    </a:lnTo>
                    <a:cubicBezTo>
                      <a:pt x="4835" y="21599"/>
                      <a:pt x="0" y="16764"/>
                      <a:pt x="0" y="10799"/>
                    </a:cubicBezTo>
                    <a:close/>
                  </a:path>
                </a:pathLst>
              </a:custGeom>
              <a:solidFill>
                <a:srgbClr val="919191"/>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17465" name="AutoShape 57"/>
            <p:cNvSpPr>
              <a:spLocks/>
            </p:cNvSpPr>
            <p:nvPr/>
          </p:nvSpPr>
          <p:spPr bwMode="auto">
            <a:xfrm rot="16200000" flipH="1">
              <a:off x="82" y="7"/>
              <a:ext cx="33" cy="19"/>
            </a:xfrm>
            <a:prstGeom prst="rightArrow">
              <a:avLst>
                <a:gd name="adj1" fmla="val 50000"/>
                <a:gd name="adj2" fmla="val 53882"/>
              </a:avLst>
            </a:prstGeom>
            <a:solidFill>
              <a:srgbClr val="434342"/>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sp>
        <p:nvSpPr>
          <p:cNvPr id="17466" name="Rectangle 58"/>
          <p:cNvSpPr>
            <a:spLocks/>
          </p:cNvSpPr>
          <p:nvPr/>
        </p:nvSpPr>
        <p:spPr bwMode="auto">
          <a:xfrm>
            <a:off x="9364663" y="1739900"/>
            <a:ext cx="2144712"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i="1">
                <a:latin typeface="Times New Roman" pitchFamily="18" charset="0"/>
                <a:cs typeface="Times New Roman" pitchFamily="18" charset="0"/>
                <a:sym typeface="Times New Roman" pitchFamily="18" charset="0"/>
              </a:rPr>
              <a:t>Low Temp</a:t>
            </a:r>
            <a:endParaRPr lang="en-US" sz="2500">
              <a:latin typeface="Helvetica" charset="0"/>
              <a:ea typeface="Helvetica" charset="0"/>
              <a:cs typeface="Helvetica" charset="0"/>
              <a:sym typeface="Helvetica" charset="0"/>
            </a:endParaRPr>
          </a:p>
          <a:p>
            <a:pPr algn="l" defTabSz="1300163"/>
            <a:r>
              <a:rPr lang="en-US" sz="2500" i="1">
                <a:latin typeface="Times New Roman" pitchFamily="18" charset="0"/>
                <a:cs typeface="Times New Roman" pitchFamily="18" charset="0"/>
                <a:sym typeface="Times New Roman" pitchFamily="18" charset="0"/>
              </a:rPr>
              <a:t>Cracking</a:t>
            </a:r>
            <a:endParaRPr lang="en-US"/>
          </a:p>
        </p:txBody>
      </p:sp>
      <p:sp>
        <p:nvSpPr>
          <p:cNvPr id="17467" name="Line 59"/>
          <p:cNvSpPr>
            <a:spLocks noChangeShapeType="1"/>
          </p:cNvSpPr>
          <p:nvPr/>
        </p:nvSpPr>
        <p:spPr bwMode="auto">
          <a:xfrm flipH="1">
            <a:off x="10407650" y="2898775"/>
            <a:ext cx="149225" cy="714375"/>
          </a:xfrm>
          <a:prstGeom prst="line">
            <a:avLst/>
          </a:prstGeom>
          <a:noFill/>
          <a:ln w="18062"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468" name="Group 60"/>
          <p:cNvGrpSpPr>
            <a:grpSpLocks/>
          </p:cNvGrpSpPr>
          <p:nvPr/>
        </p:nvGrpSpPr>
        <p:grpSpPr bwMode="auto">
          <a:xfrm>
            <a:off x="9390063" y="4359275"/>
            <a:ext cx="1889125" cy="374650"/>
            <a:chOff x="0" y="0"/>
            <a:chExt cx="149" cy="30"/>
          </a:xfrm>
        </p:grpSpPr>
        <p:grpSp>
          <p:nvGrpSpPr>
            <p:cNvPr id="17469" name="Group 61"/>
            <p:cNvGrpSpPr>
              <a:grpSpLocks/>
            </p:cNvGrpSpPr>
            <p:nvPr/>
          </p:nvGrpSpPr>
          <p:grpSpPr bwMode="auto">
            <a:xfrm>
              <a:off x="0" y="0"/>
              <a:ext cx="110" cy="30"/>
              <a:chOff x="0" y="0"/>
              <a:chExt cx="110" cy="30"/>
            </a:xfrm>
          </p:grpSpPr>
          <p:sp>
            <p:nvSpPr>
              <p:cNvPr id="17470" name="AutoShape 62"/>
              <p:cNvSpPr>
                <a:spLocks/>
              </p:cNvSpPr>
              <p:nvPr/>
            </p:nvSpPr>
            <p:spPr bwMode="auto">
              <a:xfrm>
                <a:off x="29" y="0"/>
                <a:ext cx="52" cy="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125" y="5999"/>
                    </a:lnTo>
                    <a:lnTo>
                      <a:pt x="1725" y="5999"/>
                    </a:lnTo>
                    <a:lnTo>
                      <a:pt x="0" y="0"/>
                    </a:lnTo>
                    <a:lnTo>
                      <a:pt x="0" y="21600"/>
                    </a:lnTo>
                    <a:lnTo>
                      <a:pt x="1875" y="15466"/>
                    </a:lnTo>
                    <a:lnTo>
                      <a:pt x="19050" y="15466"/>
                    </a:lnTo>
                    <a:lnTo>
                      <a:pt x="21600" y="21600"/>
                    </a:lnTo>
                    <a:lnTo>
                      <a:pt x="21600" y="0"/>
                    </a:lnTo>
                  </a:path>
                </a:pathLst>
              </a:custGeom>
              <a:solidFill>
                <a:srgbClr val="676767"/>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71" name="AutoShape 63"/>
              <p:cNvSpPr>
                <a:spLocks/>
              </p:cNvSpPr>
              <p:nvPr/>
            </p:nvSpPr>
            <p:spPr bwMode="auto">
              <a:xfrm>
                <a:off x="69" y="21"/>
                <a:ext cx="11" cy="9"/>
              </a:xfrm>
              <a:custGeom>
                <a:avLst/>
                <a:gdLst>
                  <a:gd name="T0" fmla="*/ 10800 w 21600"/>
                  <a:gd name="T1" fmla="+- 0 10800 1"/>
                  <a:gd name="T2" fmla="*/ 10800 h 21599"/>
                  <a:gd name="T3" fmla="*/ 10800 w 21600"/>
                  <a:gd name="T4" fmla="+- 0 10800 1"/>
                  <a:gd name="T5" fmla="*/ 10800 h 21599"/>
                  <a:gd name="T6" fmla="*/ 10800 w 21600"/>
                  <a:gd name="T7" fmla="+- 0 10800 1"/>
                  <a:gd name="T8" fmla="*/ 10800 h 21599"/>
                  <a:gd name="T9" fmla="*/ 10800 w 21600"/>
                  <a:gd name="T10" fmla="+- 0 10800 1"/>
                  <a:gd name="T11" fmla="*/ 10800 h 21599"/>
                </a:gdLst>
                <a:ahLst/>
                <a:cxnLst>
                  <a:cxn ang="0">
                    <a:pos x="T0" y="T2"/>
                  </a:cxn>
                  <a:cxn ang="0">
                    <a:pos x="T3" y="T5"/>
                  </a:cxn>
                  <a:cxn ang="0">
                    <a:pos x="T6" y="T8"/>
                  </a:cxn>
                  <a:cxn ang="0">
                    <a:pos x="T9" y="T11"/>
                  </a:cxn>
                </a:cxnLst>
                <a:rect l="0" t="0" r="r" b="b"/>
                <a:pathLst>
                  <a:path w="21600" h="21599">
                    <a:moveTo>
                      <a:pt x="0" y="3"/>
                    </a:moveTo>
                    <a:cubicBezTo>
                      <a:pt x="132" y="1"/>
                      <a:pt x="265" y="-1"/>
                      <a:pt x="397" y="0"/>
                    </a:cubicBezTo>
                    <a:cubicBezTo>
                      <a:pt x="12106" y="0"/>
                      <a:pt x="21600" y="9669"/>
                      <a:pt x="21600" y="21599"/>
                    </a:cubicBezTo>
                  </a:path>
                </a:pathLst>
              </a:custGeom>
              <a:solidFill>
                <a:srgbClr val="000000">
                  <a:alpha val="0"/>
                </a:srgbClr>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72" name="AutoShape 64"/>
              <p:cNvSpPr>
                <a:spLocks/>
              </p:cNvSpPr>
              <p:nvPr/>
            </p:nvSpPr>
            <p:spPr bwMode="auto">
              <a:xfrm>
                <a:off x="68" y="19"/>
                <a:ext cx="12" cy="8"/>
              </a:xfrm>
              <a:custGeom>
                <a:avLst/>
                <a:gdLst>
                  <a:gd name="T0" fmla="*/ 10800 w 21600"/>
                  <a:gd name="T1" fmla="+- 0 10800 1"/>
                  <a:gd name="T2" fmla="*/ 10800 h 21599"/>
                  <a:gd name="T3" fmla="*/ 10800 w 21600"/>
                  <a:gd name="T4" fmla="+- 0 10800 1"/>
                  <a:gd name="T5" fmla="*/ 10800 h 21599"/>
                  <a:gd name="T6" fmla="*/ 10800 w 21600"/>
                  <a:gd name="T7" fmla="+- 0 10800 1"/>
                  <a:gd name="T8" fmla="*/ 10800 h 21599"/>
                  <a:gd name="T9" fmla="*/ 10800 w 21600"/>
                  <a:gd name="T10" fmla="+- 0 10800 1"/>
                  <a:gd name="T11" fmla="*/ 10800 h 21599"/>
                </a:gdLst>
                <a:ahLst/>
                <a:cxnLst>
                  <a:cxn ang="0">
                    <a:pos x="T0" y="T2"/>
                  </a:cxn>
                  <a:cxn ang="0">
                    <a:pos x="T3" y="T5"/>
                  </a:cxn>
                  <a:cxn ang="0">
                    <a:pos x="T6" y="T8"/>
                  </a:cxn>
                  <a:cxn ang="0">
                    <a:pos x="T9" y="T11"/>
                  </a:cxn>
                </a:cxnLst>
                <a:rect l="0" t="0" r="r" b="b"/>
                <a:pathLst>
                  <a:path w="21600" h="21599">
                    <a:moveTo>
                      <a:pt x="0" y="2"/>
                    </a:moveTo>
                    <a:cubicBezTo>
                      <a:pt x="115" y="-1"/>
                      <a:pt x="230" y="-1"/>
                      <a:pt x="346" y="-1"/>
                    </a:cubicBezTo>
                    <a:cubicBezTo>
                      <a:pt x="12084" y="-1"/>
                      <a:pt x="21600" y="9669"/>
                      <a:pt x="21600" y="21599"/>
                    </a:cubicBezTo>
                  </a:path>
                </a:pathLst>
              </a:custGeom>
              <a:solidFill>
                <a:srgbClr val="000000">
                  <a:alpha val="0"/>
                </a:srgbClr>
              </a:solidFill>
              <a:ln w="18062" cap="rnd" cmpd="sng">
                <a:solidFill>
                  <a:srgbClr val="676767"/>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73" name="AutoShape 65"/>
              <p:cNvSpPr>
                <a:spLocks/>
              </p:cNvSpPr>
              <p:nvPr/>
            </p:nvSpPr>
            <p:spPr bwMode="auto">
              <a:xfrm rot="10800000">
                <a:off x="70" y="1"/>
                <a:ext cx="11" cy="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69" y="9748"/>
                      <a:pt x="9798" y="219"/>
                      <a:pt x="21600" y="0"/>
                    </a:cubicBezTo>
                  </a:path>
                </a:pathLst>
              </a:custGeom>
              <a:solidFill>
                <a:srgbClr val="000000">
                  <a:alpha val="0"/>
                </a:srgbClr>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74" name="AutoShape 66"/>
              <p:cNvSpPr>
                <a:spLocks/>
              </p:cNvSpPr>
              <p:nvPr/>
            </p:nvSpPr>
            <p:spPr bwMode="auto">
              <a:xfrm rot="10800000">
                <a:off x="69" y="4"/>
                <a:ext cx="12" cy="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88" y="9722"/>
                      <a:pt x="9819" y="190"/>
                      <a:pt x="21600" y="0"/>
                    </a:cubicBezTo>
                  </a:path>
                </a:pathLst>
              </a:custGeom>
              <a:solidFill>
                <a:srgbClr val="000000">
                  <a:alpha val="0"/>
                </a:srgbClr>
              </a:solidFill>
              <a:ln w="18062" cap="rnd" cmpd="sng">
                <a:solidFill>
                  <a:srgbClr val="676767"/>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75" name="Rectangle 67"/>
              <p:cNvSpPr>
                <a:spLocks/>
              </p:cNvSpPr>
              <p:nvPr/>
            </p:nvSpPr>
            <p:spPr bwMode="auto">
              <a:xfrm>
                <a:off x="79" y="0"/>
                <a:ext cx="31" cy="30"/>
              </a:xfrm>
              <a:prstGeom prst="rect">
                <a:avLst/>
              </a:prstGeom>
              <a:solidFill>
                <a:srgbClr val="000000"/>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76" name="AutoShape 68"/>
              <p:cNvSpPr>
                <a:spLocks/>
              </p:cNvSpPr>
              <p:nvPr/>
            </p:nvSpPr>
            <p:spPr bwMode="auto">
              <a:xfrm>
                <a:off x="94" y="7"/>
                <a:ext cx="11" cy="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800"/>
                    </a:cubicBezTo>
                    <a:cubicBezTo>
                      <a:pt x="21600" y="10800"/>
                      <a:pt x="21600" y="10800"/>
                      <a:pt x="21600" y="10800"/>
                    </a:cubicBezTo>
                    <a:cubicBezTo>
                      <a:pt x="21600" y="16764"/>
                      <a:pt x="16764" y="21600"/>
                      <a:pt x="10800" y="21600"/>
                    </a:cubicBezTo>
                    <a:cubicBezTo>
                      <a:pt x="4835" y="21600"/>
                      <a:pt x="0" y="16764"/>
                      <a:pt x="0" y="10800"/>
                    </a:cubicBezTo>
                    <a:close/>
                  </a:path>
                </a:pathLst>
              </a:custGeom>
              <a:solidFill>
                <a:srgbClr val="CECECE"/>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7477" name="AutoShape 69"/>
              <p:cNvSpPr>
                <a:spLocks/>
              </p:cNvSpPr>
              <p:nvPr/>
            </p:nvSpPr>
            <p:spPr bwMode="auto">
              <a:xfrm>
                <a:off x="30" y="21"/>
                <a:ext cx="10" cy="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69" y="9748"/>
                      <a:pt x="9798" y="219"/>
                      <a:pt x="21600" y="0"/>
                    </a:cubicBezTo>
                  </a:path>
                </a:pathLst>
              </a:custGeom>
              <a:solidFill>
                <a:srgbClr val="000000">
                  <a:alpha val="0"/>
                </a:srgbClr>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78" name="AutoShape 70"/>
              <p:cNvSpPr>
                <a:spLocks/>
              </p:cNvSpPr>
              <p:nvPr/>
            </p:nvSpPr>
            <p:spPr bwMode="auto">
              <a:xfrm>
                <a:off x="30" y="18"/>
                <a:ext cx="11" cy="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9806"/>
                      <a:pt x="9614" y="194"/>
                      <a:pt x="21600" y="0"/>
                    </a:cubicBezTo>
                  </a:path>
                </a:pathLst>
              </a:custGeom>
              <a:solidFill>
                <a:srgbClr val="000000">
                  <a:alpha val="0"/>
                </a:srgbClr>
              </a:solidFill>
              <a:ln w="18062" cap="rnd" cmpd="sng">
                <a:solidFill>
                  <a:srgbClr val="676767"/>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79" name="AutoShape 71"/>
              <p:cNvSpPr>
                <a:spLocks/>
              </p:cNvSpPr>
              <p:nvPr/>
            </p:nvSpPr>
            <p:spPr bwMode="auto">
              <a:xfrm rot="10800000">
                <a:off x="29" y="1"/>
                <a:ext cx="11" cy="9"/>
              </a:xfrm>
              <a:custGeom>
                <a:avLst/>
                <a:gdLst>
                  <a:gd name="T0" fmla="*/ 10800 w 21600"/>
                  <a:gd name="T1" fmla="+- 0 10800 1"/>
                  <a:gd name="T2" fmla="*/ 10800 h 21599"/>
                  <a:gd name="T3" fmla="*/ 10800 w 21600"/>
                  <a:gd name="T4" fmla="+- 0 10800 1"/>
                  <a:gd name="T5" fmla="*/ 10800 h 21599"/>
                  <a:gd name="T6" fmla="*/ 10800 w 21600"/>
                  <a:gd name="T7" fmla="+- 0 10800 1"/>
                  <a:gd name="T8" fmla="*/ 10800 h 21599"/>
                  <a:gd name="T9" fmla="*/ 10800 w 21600"/>
                  <a:gd name="T10" fmla="+- 0 10800 1"/>
                  <a:gd name="T11" fmla="*/ 10800 h 21599"/>
                </a:gdLst>
                <a:ahLst/>
                <a:cxnLst>
                  <a:cxn ang="0">
                    <a:pos x="T0" y="T2"/>
                  </a:cxn>
                  <a:cxn ang="0">
                    <a:pos x="T3" y="T5"/>
                  </a:cxn>
                  <a:cxn ang="0">
                    <a:pos x="T6" y="T8"/>
                  </a:cxn>
                  <a:cxn ang="0">
                    <a:pos x="T9" y="T11"/>
                  </a:cxn>
                </a:cxnLst>
                <a:rect l="0" t="0" r="r" b="b"/>
                <a:pathLst>
                  <a:path w="21600" h="21599">
                    <a:moveTo>
                      <a:pt x="0" y="3"/>
                    </a:moveTo>
                    <a:cubicBezTo>
                      <a:pt x="130" y="1"/>
                      <a:pt x="261" y="-1"/>
                      <a:pt x="392" y="0"/>
                    </a:cubicBezTo>
                    <a:cubicBezTo>
                      <a:pt x="11916" y="0"/>
                      <a:pt x="21332" y="9590"/>
                      <a:pt x="21600" y="21598"/>
                    </a:cubicBezTo>
                  </a:path>
                </a:pathLst>
              </a:custGeom>
              <a:solidFill>
                <a:srgbClr val="000000">
                  <a:alpha val="0"/>
                </a:srgbClr>
              </a:solidFill>
              <a:ln w="18062"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80" name="AutoShape 72"/>
              <p:cNvSpPr>
                <a:spLocks/>
              </p:cNvSpPr>
              <p:nvPr/>
            </p:nvSpPr>
            <p:spPr bwMode="auto">
              <a:xfrm rot="10800000">
                <a:off x="29" y="3"/>
                <a:ext cx="12" cy="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9670"/>
                      <a:pt x="21600" y="21600"/>
                    </a:cubicBezTo>
                  </a:path>
                </a:pathLst>
              </a:custGeom>
              <a:solidFill>
                <a:srgbClr val="000000">
                  <a:alpha val="0"/>
                </a:srgbClr>
              </a:solidFill>
              <a:ln w="18062" cap="rnd" cmpd="sng">
                <a:solidFill>
                  <a:srgbClr val="676767"/>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81" name="Rectangle 73"/>
              <p:cNvSpPr>
                <a:spLocks/>
              </p:cNvSpPr>
              <p:nvPr/>
            </p:nvSpPr>
            <p:spPr bwMode="auto">
              <a:xfrm>
                <a:off x="0" y="0"/>
                <a:ext cx="30" cy="30"/>
              </a:xfrm>
              <a:prstGeom prst="rect">
                <a:avLst/>
              </a:prstGeom>
              <a:solidFill>
                <a:srgbClr val="000000"/>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7482" name="AutoShape 74"/>
              <p:cNvSpPr>
                <a:spLocks/>
              </p:cNvSpPr>
              <p:nvPr/>
            </p:nvSpPr>
            <p:spPr bwMode="auto">
              <a:xfrm>
                <a:off x="4" y="8"/>
                <a:ext cx="11" cy="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4835" y="21600"/>
                      <a:pt x="0" y="16764"/>
                      <a:pt x="0" y="10800"/>
                    </a:cubicBezTo>
                    <a:close/>
                  </a:path>
                </a:pathLst>
              </a:custGeom>
              <a:solidFill>
                <a:srgbClr val="000000"/>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sp>
          <p:nvSpPr>
            <p:cNvPr id="17483" name="AutoShape 75"/>
            <p:cNvSpPr>
              <a:spLocks/>
            </p:cNvSpPr>
            <p:nvPr/>
          </p:nvSpPr>
          <p:spPr bwMode="auto">
            <a:xfrm>
              <a:off x="115" y="5"/>
              <a:ext cx="34" cy="19"/>
            </a:xfrm>
            <a:prstGeom prst="rightArrow">
              <a:avLst>
                <a:gd name="adj1" fmla="val 50000"/>
                <a:gd name="adj2" fmla="val 55515"/>
              </a:avLst>
            </a:prstGeom>
            <a:solidFill>
              <a:srgbClr val="434342"/>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17484" name="Rectangle 76"/>
          <p:cNvSpPr>
            <a:spLocks/>
          </p:cNvSpPr>
          <p:nvPr/>
        </p:nvSpPr>
        <p:spPr bwMode="auto">
          <a:xfrm>
            <a:off x="8542338" y="4862513"/>
            <a:ext cx="14382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solidFill>
                  <a:srgbClr val="FAFE64"/>
                </a:solidFill>
                <a:latin typeface="Times New Roman" pitchFamily="18" charset="0"/>
                <a:cs typeface="Times New Roman" pitchFamily="18" charset="0"/>
                <a:sym typeface="Times New Roman" pitchFamily="18" charset="0"/>
              </a:rPr>
              <a:t>[BBR]</a:t>
            </a:r>
            <a:endParaRPr lang="en-US"/>
          </a:p>
        </p:txBody>
      </p:sp>
      <p:sp>
        <p:nvSpPr>
          <p:cNvPr id="17485" name="Rectangle 77"/>
          <p:cNvSpPr>
            <a:spLocks/>
          </p:cNvSpPr>
          <p:nvPr/>
        </p:nvSpPr>
        <p:spPr bwMode="auto">
          <a:xfrm>
            <a:off x="8775700" y="3627438"/>
            <a:ext cx="14382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effectLst>
                  <a:outerShdw blurRad="38100" dist="38100" dir="2700000" algn="tl">
                    <a:srgbClr val="C0C0C0"/>
                  </a:outerShdw>
                </a:effectLst>
                <a:latin typeface="Times New Roman" pitchFamily="18" charset="0"/>
                <a:cs typeface="Times New Roman" pitchFamily="18" charset="0"/>
                <a:sym typeface="Times New Roman" pitchFamily="18" charset="0"/>
              </a:rPr>
              <a:t>[DTT]</a:t>
            </a:r>
            <a:endParaRPr lang="en-US"/>
          </a:p>
        </p:txBody>
      </p:sp>
      <p:grpSp>
        <p:nvGrpSpPr>
          <p:cNvPr id="17486" name="Group 78"/>
          <p:cNvGrpSpPr>
            <a:grpSpLocks/>
          </p:cNvGrpSpPr>
          <p:nvPr/>
        </p:nvGrpSpPr>
        <p:grpSpPr bwMode="auto">
          <a:xfrm>
            <a:off x="5808663" y="7605713"/>
            <a:ext cx="5616575" cy="903287"/>
            <a:chOff x="0" y="0"/>
            <a:chExt cx="443" cy="72"/>
          </a:xfrm>
        </p:grpSpPr>
        <p:sp>
          <p:nvSpPr>
            <p:cNvPr id="17487" name="Rectangle 79"/>
            <p:cNvSpPr>
              <a:spLocks/>
            </p:cNvSpPr>
            <p:nvPr/>
          </p:nvSpPr>
          <p:spPr bwMode="auto">
            <a:xfrm>
              <a:off x="145" y="0"/>
              <a:ext cx="200" cy="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2500" i="1">
                  <a:solidFill>
                    <a:srgbClr val="FAFE64"/>
                  </a:solidFill>
                  <a:latin typeface="Times New Roman" pitchFamily="18" charset="0"/>
                  <a:cs typeface="Times New Roman" pitchFamily="18" charset="0"/>
                  <a:sym typeface="Times New Roman" pitchFamily="18" charset="0"/>
                </a:rPr>
                <a:t>PAV</a:t>
              </a:r>
              <a:endParaRPr lang="en-US" sz="2500">
                <a:latin typeface="Helvetica" charset="0"/>
                <a:ea typeface="Helvetica" charset="0"/>
                <a:cs typeface="Helvetica" charset="0"/>
                <a:sym typeface="Helvetica" charset="0"/>
              </a:endParaRPr>
            </a:p>
            <a:p>
              <a:pPr defTabSz="1300163"/>
              <a:r>
                <a:rPr lang="en-US" sz="2500" i="1">
                  <a:solidFill>
                    <a:srgbClr val="FAFE64"/>
                  </a:solidFill>
                  <a:latin typeface="Times New Roman" pitchFamily="18" charset="0"/>
                  <a:cs typeface="Times New Roman" pitchFamily="18" charset="0"/>
                  <a:sym typeface="Times New Roman" pitchFamily="18" charset="0"/>
                </a:rPr>
                <a:t>Long Term Aging</a:t>
              </a:r>
              <a:endParaRPr lang="en-US"/>
            </a:p>
          </p:txBody>
        </p:sp>
        <p:sp>
          <p:nvSpPr>
            <p:cNvPr id="17488" name="Line 80"/>
            <p:cNvSpPr>
              <a:spLocks noChangeShapeType="1"/>
            </p:cNvSpPr>
            <p:nvPr/>
          </p:nvSpPr>
          <p:spPr bwMode="auto">
            <a:xfrm flipV="1">
              <a:off x="0" y="23"/>
              <a:ext cx="121" cy="3"/>
            </a:xfrm>
            <a:prstGeom prst="line">
              <a:avLst/>
            </a:prstGeom>
            <a:noFill/>
            <a:ln w="18062" cap="flat" cmpd="sng">
              <a:solidFill>
                <a:srgbClr val="FE9B03"/>
              </a:solidFill>
              <a:prstDash val="solid"/>
              <a:round/>
              <a:headEnd type="stealth"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89" name="Line 81"/>
            <p:cNvSpPr>
              <a:spLocks noChangeShapeType="1"/>
            </p:cNvSpPr>
            <p:nvPr/>
          </p:nvSpPr>
          <p:spPr bwMode="auto">
            <a:xfrm>
              <a:off x="316" y="23"/>
              <a:ext cx="127" cy="1"/>
            </a:xfrm>
            <a:prstGeom prst="line">
              <a:avLst/>
            </a:prstGeom>
            <a:noFill/>
            <a:ln w="18062" cap="flat" cmpd="sng">
              <a:solidFill>
                <a:srgbClr val="FE9B03"/>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9458"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9459" name="Rectangle 3"/>
          <p:cNvSpPr>
            <a:spLocks noChangeArrowheads="1"/>
          </p:cNvSpPr>
          <p:nvPr>
            <p:ph type="title"/>
          </p:nvPr>
        </p:nvSpPr>
        <p:spPr>
          <a:xfrm>
            <a:off x="1169988" y="519113"/>
            <a:ext cx="10696575" cy="781050"/>
          </a:xfrm>
        </p:spPr>
        <p:txBody>
          <a:bodyPr lIns="126435" tIns="72248" rIns="126435" bIns="72248"/>
          <a:lstStyle/>
          <a:p>
            <a:endParaRPr lang="en-US"/>
          </a:p>
        </p:txBody>
      </p:sp>
      <p:pic>
        <p:nvPicPr>
          <p:cNvPr id="19460" name="Picture 4" descr="image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12700"/>
            <a:ext cx="9680575" cy="976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461" name="Group 5"/>
          <p:cNvGrpSpPr>
            <a:grpSpLocks/>
          </p:cNvGrpSpPr>
          <p:nvPr/>
        </p:nvGrpSpPr>
        <p:grpSpPr bwMode="auto">
          <a:xfrm>
            <a:off x="11947525" y="8775700"/>
            <a:ext cx="714375" cy="714375"/>
            <a:chOff x="0" y="0"/>
            <a:chExt cx="57" cy="57"/>
          </a:xfrm>
        </p:grpSpPr>
        <p:sp>
          <p:nvSpPr>
            <p:cNvPr id="19462"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9463"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15</a:t>
              </a:r>
              <a:endParaRPr lang="en-US"/>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0482"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0483" name="Rectangle 3"/>
          <p:cNvSpPr>
            <a:spLocks noChangeArrowheads="1"/>
          </p:cNvSpPr>
          <p:nvPr>
            <p:ph type="title"/>
          </p:nvPr>
        </p:nvSpPr>
        <p:spPr>
          <a:xfrm>
            <a:off x="1169988" y="519113"/>
            <a:ext cx="10696575" cy="781050"/>
          </a:xfrm>
        </p:spPr>
        <p:txBody>
          <a:bodyPr lIns="126435" tIns="72248" rIns="126435" bIns="72248"/>
          <a:lstStyle/>
          <a:p>
            <a:pPr algn="l" defTabSz="1300163"/>
            <a:r>
              <a:rPr lang="en-US" sz="3900">
                <a:latin typeface="Helvetica" charset="0"/>
                <a:ea typeface="Helvetica" charset="0"/>
                <a:cs typeface="Helvetica" charset="0"/>
                <a:sym typeface="Helvetica" charset="0"/>
              </a:rPr>
              <a:t>SUPERPAVE BINDER SELECTION EXAMPLE</a:t>
            </a:r>
            <a:endParaRPr lang="en-US"/>
          </a:p>
        </p:txBody>
      </p:sp>
      <p:sp>
        <p:nvSpPr>
          <p:cNvPr id="20484" name="Rectangle 4"/>
          <p:cNvSpPr>
            <a:spLocks noChangeArrowheads="1"/>
          </p:cNvSpPr>
          <p:nvPr>
            <p:ph type="body" idx="1"/>
          </p:nvPr>
        </p:nvSpPr>
        <p:spPr>
          <a:xfrm>
            <a:off x="1169988" y="1565275"/>
            <a:ext cx="10696575" cy="2443163"/>
          </a:xfrm>
        </p:spPr>
        <p:txBody>
          <a:bodyPr lIns="126435" tIns="72248" rIns="126435" bIns="72248" anchor="t"/>
          <a:lstStyle/>
          <a:p>
            <a:pPr marL="0" indent="0" defTabSz="1300163">
              <a:spcBef>
                <a:spcPts val="800"/>
              </a:spcBef>
              <a:buSzTx/>
              <a:buFontTx/>
              <a:buNone/>
            </a:pPr>
            <a:r>
              <a:rPr lang="en-US" sz="3000" b="1">
                <a:latin typeface="Helvetica" charset="0"/>
                <a:ea typeface="Helvetica" charset="0"/>
                <a:cs typeface="Helvetica" charset="0"/>
                <a:sym typeface="Helvetica" charset="0"/>
              </a:rPr>
              <a:t>Average 7-day Maximum Pavement Temperature = 63 ° C</a:t>
            </a:r>
            <a:endParaRPr lang="en-US" sz="1700" b="1">
              <a:latin typeface="Helvetica" charset="0"/>
              <a:ea typeface="Helvetica" charset="0"/>
              <a:cs typeface="Helvetica" charset="0"/>
              <a:sym typeface="Helvetica" charset="0"/>
            </a:endParaRPr>
          </a:p>
          <a:p>
            <a:pPr marL="0" indent="0" defTabSz="1300163">
              <a:spcBef>
                <a:spcPts val="800"/>
              </a:spcBef>
              <a:buSzTx/>
              <a:buFontTx/>
              <a:buNone/>
            </a:pPr>
            <a:r>
              <a:rPr lang="en-US" sz="3000" b="1">
                <a:latin typeface="Helvetica" charset="0"/>
                <a:ea typeface="Helvetica" charset="0"/>
                <a:cs typeface="Helvetica" charset="0"/>
                <a:sym typeface="Helvetica" charset="0"/>
              </a:rPr>
              <a:t>Minimum Pavement Temperature = -23° C</a:t>
            </a:r>
            <a:endParaRPr lang="en-US" sz="1700" b="1">
              <a:latin typeface="Helvetica" charset="0"/>
              <a:ea typeface="Helvetica" charset="0"/>
              <a:cs typeface="Helvetica" charset="0"/>
              <a:sym typeface="Helvetica" charset="0"/>
            </a:endParaRPr>
          </a:p>
          <a:p>
            <a:pPr marL="0" indent="0" defTabSz="1300163">
              <a:spcBef>
                <a:spcPts val="800"/>
              </a:spcBef>
              <a:buSzTx/>
              <a:buFontTx/>
              <a:buNone/>
            </a:pPr>
            <a:endParaRPr lang="en-US" sz="3000" b="1">
              <a:latin typeface="Helvetica" charset="0"/>
              <a:ea typeface="Helvetica" charset="0"/>
              <a:cs typeface="Helvetica" charset="0"/>
              <a:sym typeface="Helvetica" charset="0"/>
            </a:endParaRPr>
          </a:p>
          <a:p>
            <a:pPr marL="0" indent="0" defTabSz="1300163">
              <a:spcBef>
                <a:spcPts val="800"/>
              </a:spcBef>
              <a:buSzTx/>
              <a:buFontTx/>
              <a:buNone/>
            </a:pPr>
            <a:r>
              <a:rPr lang="en-US" sz="3000" b="1">
                <a:latin typeface="Helvetica" charset="0"/>
                <a:ea typeface="Helvetica" charset="0"/>
                <a:cs typeface="Helvetica" charset="0"/>
                <a:sym typeface="Helvetica" charset="0"/>
              </a:rPr>
              <a:t>Superpave Binder Grace </a:t>
            </a:r>
            <a:r>
              <a:rPr lang="en-US" sz="3000" b="1" u="sng">
                <a:solidFill>
                  <a:srgbClr val="FF0000"/>
                </a:solidFill>
                <a:latin typeface="Helvetica" charset="0"/>
                <a:ea typeface="Helvetica" charset="0"/>
                <a:cs typeface="Helvetica" charset="0"/>
                <a:sym typeface="Helvetica" charset="0"/>
              </a:rPr>
              <a:t>PG-64-22</a:t>
            </a:r>
            <a:endParaRPr lang="en-US"/>
          </a:p>
        </p:txBody>
      </p:sp>
      <p:grpSp>
        <p:nvGrpSpPr>
          <p:cNvPr id="20485" name="Group 5"/>
          <p:cNvGrpSpPr>
            <a:grpSpLocks/>
          </p:cNvGrpSpPr>
          <p:nvPr/>
        </p:nvGrpSpPr>
        <p:grpSpPr bwMode="auto">
          <a:xfrm>
            <a:off x="11947525" y="8775700"/>
            <a:ext cx="714375" cy="714375"/>
            <a:chOff x="0" y="0"/>
            <a:chExt cx="57" cy="57"/>
          </a:xfrm>
        </p:grpSpPr>
        <p:sp>
          <p:nvSpPr>
            <p:cNvPr id="20486"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0487"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16</a:t>
              </a:r>
              <a:endParaRPr lang="en-US"/>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1506"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1507" name="Rectangle 3"/>
          <p:cNvSpPr>
            <a:spLocks noChangeArrowheads="1"/>
          </p:cNvSpPr>
          <p:nvPr>
            <p:ph type="title"/>
          </p:nvPr>
        </p:nvSpPr>
        <p:spPr>
          <a:xfrm>
            <a:off x="1300163" y="541338"/>
            <a:ext cx="10836275" cy="711200"/>
          </a:xfrm>
        </p:spPr>
        <p:txBody>
          <a:bodyPr lIns="126435" tIns="72248" rIns="126435" bIns="72248"/>
          <a:lstStyle/>
          <a:p>
            <a:pPr algn="l" defTabSz="1300163"/>
            <a:r>
              <a:rPr lang="en-US" sz="3400" b="1">
                <a:latin typeface="Helvetica" charset="0"/>
                <a:ea typeface="Helvetica" charset="0"/>
                <a:cs typeface="Helvetica" charset="0"/>
                <a:sym typeface="Helvetica" charset="0"/>
              </a:rPr>
              <a:t>PROPERTIES EVALUATED FOR HMA MIX DESIGN</a:t>
            </a:r>
            <a:endParaRPr lang="en-US"/>
          </a:p>
        </p:txBody>
      </p:sp>
      <p:sp>
        <p:nvSpPr>
          <p:cNvPr id="21508" name="Rectangle 4"/>
          <p:cNvSpPr>
            <a:spLocks noChangeArrowheads="1"/>
          </p:cNvSpPr>
          <p:nvPr>
            <p:ph type="body" idx="1"/>
          </p:nvPr>
        </p:nvSpPr>
        <p:spPr>
          <a:xfrm>
            <a:off x="0" y="1593850"/>
            <a:ext cx="13004800" cy="7473950"/>
          </a:xfrm>
        </p:spPr>
        <p:txBody>
          <a:bodyPr lIns="126435" tIns="72248" rIns="126435" bIns="72248" anchor="t"/>
          <a:lstStyle/>
          <a:p>
            <a:pPr marL="0" indent="0" defTabSz="1300163">
              <a:lnSpc>
                <a:spcPct val="90000"/>
              </a:lnSpc>
              <a:spcBef>
                <a:spcPts val="800"/>
              </a:spcBef>
              <a:buSzTx/>
              <a:buFontTx/>
              <a:buNone/>
            </a:pPr>
            <a:r>
              <a:rPr lang="en-US" sz="2200" b="1">
                <a:latin typeface="Helvetica" charset="0"/>
                <a:ea typeface="Helvetica" charset="0"/>
                <a:cs typeface="Helvetica" charset="0"/>
                <a:sym typeface="Helvetica" charset="0"/>
              </a:rPr>
              <a:t>Percent G</a:t>
            </a:r>
            <a:r>
              <a:rPr lang="en-US" sz="2200" b="1" baseline="-19000">
                <a:latin typeface="Helvetica" charset="0"/>
                <a:ea typeface="Helvetica" charset="0"/>
                <a:cs typeface="Helvetica" charset="0"/>
                <a:sym typeface="Helvetica" charset="0"/>
              </a:rPr>
              <a:t>mm</a:t>
            </a:r>
            <a:r>
              <a:rPr lang="en-US" sz="2200" b="1">
                <a:latin typeface="Helvetica" charset="0"/>
                <a:ea typeface="Helvetica" charset="0"/>
                <a:cs typeface="Helvetica" charset="0"/>
                <a:sym typeface="Helvetica" charset="0"/>
              </a:rPr>
              <a:t> at N</a:t>
            </a:r>
            <a:r>
              <a:rPr lang="en-US" sz="2200" b="1" baseline="-19000">
                <a:latin typeface="Helvetica" charset="0"/>
                <a:ea typeface="Helvetica" charset="0"/>
                <a:cs typeface="Helvetica" charset="0"/>
                <a:sym typeface="Helvetica" charset="0"/>
              </a:rPr>
              <a:t>initial</a:t>
            </a:r>
          </a:p>
          <a:p>
            <a:pPr marL="0" indent="0" defTabSz="1300163">
              <a:lnSpc>
                <a:spcPct val="90000"/>
              </a:lnSpc>
              <a:spcBef>
                <a:spcPts val="800"/>
              </a:spcBef>
              <a:buSzTx/>
              <a:buFontTx/>
              <a:buNone/>
            </a:pPr>
            <a:r>
              <a:rPr lang="en-US" sz="2200" b="1">
                <a:latin typeface="Helvetica" charset="0"/>
                <a:ea typeface="Helvetica" charset="0"/>
                <a:cs typeface="Helvetica" charset="0"/>
                <a:sym typeface="Helvetica" charset="0"/>
              </a:rPr>
              <a:t>Voids in total mix </a:t>
            </a:r>
            <a:r>
              <a:rPr lang="en-US" sz="2200" b="1">
                <a:solidFill>
                  <a:srgbClr val="FF0000"/>
                </a:solidFill>
                <a:latin typeface="Helvetica" charset="0"/>
                <a:ea typeface="Helvetica" charset="0"/>
                <a:cs typeface="Helvetica" charset="0"/>
                <a:sym typeface="Helvetica" charset="0"/>
              </a:rPr>
              <a:t>VTM</a:t>
            </a:r>
            <a:r>
              <a:rPr lang="en-US" sz="2200" b="1">
                <a:latin typeface="Helvetica" charset="0"/>
                <a:ea typeface="Helvetica" charset="0"/>
                <a:cs typeface="Helvetica" charset="0"/>
                <a:sym typeface="Helvetica" charset="0"/>
              </a:rPr>
              <a:t> – air voids embedded in the HMA</a:t>
            </a:r>
          </a:p>
          <a:p>
            <a:pPr marL="354013" lvl="1" indent="-354013" defTabSz="1300163">
              <a:lnSpc>
                <a:spcPct val="90000"/>
              </a:lnSpc>
              <a:spcBef>
                <a:spcPts val="300"/>
              </a:spcBef>
              <a:buClr>
                <a:srgbClr val="F96A1B"/>
              </a:buClr>
              <a:buFont typeface="Wingdings" pitchFamily="2" charset="2"/>
              <a:buChar char="•"/>
            </a:pPr>
            <a:r>
              <a:rPr lang="en-US" sz="3200">
                <a:latin typeface="Helvetica" charset="0"/>
                <a:ea typeface="Helvetica" charset="0"/>
                <a:cs typeface="Helvetica" charset="0"/>
                <a:sym typeface="Helvetica" charset="0"/>
              </a:rPr>
              <a:t>4% for mix design</a:t>
            </a:r>
            <a:endParaRPr lang="en-US" sz="2200">
              <a:latin typeface="Helvetica" charset="0"/>
              <a:ea typeface="Helvetica" charset="0"/>
              <a:cs typeface="Helvetica" charset="0"/>
              <a:sym typeface="Helvetica" charset="0"/>
            </a:endParaRPr>
          </a:p>
          <a:p>
            <a:pPr marL="354013" lvl="1" indent="-354013" defTabSz="1300163">
              <a:lnSpc>
                <a:spcPct val="90000"/>
              </a:lnSpc>
              <a:spcBef>
                <a:spcPts val="300"/>
              </a:spcBef>
              <a:buClr>
                <a:srgbClr val="F96A1B"/>
              </a:buClr>
              <a:buFont typeface="Wingdings" pitchFamily="2" charset="2"/>
              <a:buChar char="•"/>
            </a:pPr>
            <a:r>
              <a:rPr lang="en-US" sz="3200">
                <a:latin typeface="Helvetica" charset="0"/>
                <a:ea typeface="Helvetica" charset="0"/>
                <a:cs typeface="Helvetica" charset="0"/>
                <a:sym typeface="Helvetica" charset="0"/>
              </a:rPr>
              <a:t>4 to 8% for construction</a:t>
            </a:r>
            <a:endParaRPr lang="en-US" sz="2200">
              <a:latin typeface="Helvetica" charset="0"/>
              <a:ea typeface="Helvetica" charset="0"/>
              <a:cs typeface="Helvetica" charset="0"/>
              <a:sym typeface="Helvetica" charset="0"/>
            </a:endParaRPr>
          </a:p>
          <a:p>
            <a:pPr marL="354013" lvl="1" indent="-354013" defTabSz="1300163">
              <a:lnSpc>
                <a:spcPct val="90000"/>
              </a:lnSpc>
              <a:spcBef>
                <a:spcPts val="300"/>
              </a:spcBef>
              <a:buClr>
                <a:srgbClr val="F96A1B"/>
              </a:buClr>
              <a:buFont typeface="Wingdings" pitchFamily="2" charset="2"/>
              <a:buChar char="•"/>
            </a:pPr>
            <a:r>
              <a:rPr lang="en-US" sz="3200">
                <a:latin typeface="Helvetica" charset="0"/>
                <a:ea typeface="Helvetica" charset="0"/>
                <a:cs typeface="Helvetica" charset="0"/>
                <a:sym typeface="Helvetica" charset="0"/>
              </a:rPr>
              <a:t>&gt;2% over the live of the pavement</a:t>
            </a:r>
            <a:endParaRPr lang="en-US" sz="2200">
              <a:latin typeface="Helvetica" charset="0"/>
              <a:ea typeface="Helvetica" charset="0"/>
              <a:cs typeface="Helvetica" charset="0"/>
              <a:sym typeface="Helvetica" charset="0"/>
            </a:endParaRPr>
          </a:p>
          <a:p>
            <a:pPr marL="0" indent="0" defTabSz="1300163">
              <a:lnSpc>
                <a:spcPct val="90000"/>
              </a:lnSpc>
              <a:spcBef>
                <a:spcPts val="800"/>
              </a:spcBef>
              <a:buSzTx/>
              <a:buFontTx/>
              <a:buNone/>
            </a:pPr>
            <a:r>
              <a:rPr lang="en-US" sz="2200" b="1">
                <a:latin typeface="Helvetica" charset="0"/>
                <a:ea typeface="Helvetica" charset="0"/>
                <a:cs typeface="Helvetica" charset="0"/>
                <a:sym typeface="Helvetica" charset="0"/>
              </a:rPr>
              <a:t>Voids in the mineral aggregate </a:t>
            </a:r>
            <a:r>
              <a:rPr lang="en-US" sz="2200" b="1">
                <a:solidFill>
                  <a:srgbClr val="FF0000"/>
                </a:solidFill>
                <a:latin typeface="Helvetica" charset="0"/>
                <a:ea typeface="Helvetica" charset="0"/>
                <a:cs typeface="Helvetica" charset="0"/>
                <a:sym typeface="Helvetica" charset="0"/>
              </a:rPr>
              <a:t>VMA</a:t>
            </a:r>
            <a:r>
              <a:rPr lang="en-US" sz="2200" b="1">
                <a:latin typeface="Helvetica" charset="0"/>
                <a:ea typeface="Helvetica" charset="0"/>
                <a:cs typeface="Helvetica" charset="0"/>
                <a:sym typeface="Helvetica" charset="0"/>
              </a:rPr>
              <a:t> – measure of the asphalt film thickness – controls the minimum asphalt content</a:t>
            </a:r>
          </a:p>
          <a:p>
            <a:pPr marL="354013" lvl="1" indent="-354013" defTabSz="1300163">
              <a:lnSpc>
                <a:spcPct val="90000"/>
              </a:lnSpc>
              <a:spcBef>
                <a:spcPts val="300"/>
              </a:spcBef>
              <a:buClr>
                <a:srgbClr val="F96A1B"/>
              </a:buClr>
              <a:buFont typeface="Wingdings" pitchFamily="2" charset="2"/>
              <a:buChar char="•"/>
            </a:pPr>
            <a:r>
              <a:rPr lang="en-US" sz="3200">
                <a:latin typeface="Helvetica" charset="0"/>
                <a:ea typeface="Helvetica" charset="0"/>
                <a:cs typeface="Helvetica" charset="0"/>
                <a:sym typeface="Helvetica" charset="0"/>
              </a:rPr>
              <a:t>Criteria is a minimum</a:t>
            </a:r>
            <a:endParaRPr lang="en-US" sz="2200">
              <a:latin typeface="Helvetica" charset="0"/>
              <a:ea typeface="Helvetica" charset="0"/>
              <a:cs typeface="Helvetica" charset="0"/>
              <a:sym typeface="Helvetica" charset="0"/>
            </a:endParaRPr>
          </a:p>
          <a:p>
            <a:pPr marL="354013" lvl="1" indent="-354013" defTabSz="1300163">
              <a:lnSpc>
                <a:spcPct val="90000"/>
              </a:lnSpc>
              <a:spcBef>
                <a:spcPts val="300"/>
              </a:spcBef>
              <a:buClr>
                <a:srgbClr val="F96A1B"/>
              </a:buClr>
              <a:buFont typeface="Wingdings" pitchFamily="2" charset="2"/>
              <a:buChar char="•"/>
            </a:pPr>
            <a:r>
              <a:rPr lang="en-US" sz="3200">
                <a:latin typeface="Helvetica" charset="0"/>
                <a:ea typeface="Helvetica" charset="0"/>
                <a:cs typeface="Helvetica" charset="0"/>
                <a:sym typeface="Helvetica" charset="0"/>
              </a:rPr>
              <a:t>Decreases as the nominal maximum aggregate size increases </a:t>
            </a:r>
            <a:endParaRPr lang="en-US" sz="2200">
              <a:latin typeface="Helvetica" charset="0"/>
              <a:ea typeface="Helvetica" charset="0"/>
              <a:cs typeface="Helvetica" charset="0"/>
              <a:sym typeface="Helvetica" charset="0"/>
            </a:endParaRPr>
          </a:p>
          <a:p>
            <a:pPr marL="354013" lvl="1" indent="-354013" defTabSz="1300163">
              <a:lnSpc>
                <a:spcPct val="90000"/>
              </a:lnSpc>
              <a:spcBef>
                <a:spcPts val="300"/>
              </a:spcBef>
              <a:buClr>
                <a:srgbClr val="F96A1B"/>
              </a:buClr>
              <a:buFont typeface="Wingdings" pitchFamily="2" charset="2"/>
              <a:buChar char="•"/>
            </a:pPr>
            <a:r>
              <a:rPr lang="en-US" sz="3200">
                <a:latin typeface="Helvetica" charset="0"/>
                <a:ea typeface="Helvetica" charset="0"/>
                <a:cs typeface="Helvetica" charset="0"/>
                <a:sym typeface="Helvetica" charset="0"/>
              </a:rPr>
              <a:t>Large aggregates have less surface area to coat</a:t>
            </a:r>
            <a:endParaRPr lang="en-US" sz="2200">
              <a:latin typeface="Helvetica" charset="0"/>
              <a:ea typeface="Helvetica" charset="0"/>
              <a:cs typeface="Helvetica" charset="0"/>
              <a:sym typeface="Helvetica" charset="0"/>
            </a:endParaRPr>
          </a:p>
          <a:p>
            <a:pPr marL="0" indent="0" defTabSz="1300163">
              <a:lnSpc>
                <a:spcPct val="90000"/>
              </a:lnSpc>
              <a:spcBef>
                <a:spcPts val="800"/>
              </a:spcBef>
              <a:buSzTx/>
              <a:buFontTx/>
              <a:buNone/>
            </a:pPr>
            <a:r>
              <a:rPr lang="en-US" sz="2200" b="1">
                <a:latin typeface="Helvetica" charset="0"/>
                <a:ea typeface="Helvetica" charset="0"/>
                <a:cs typeface="Helvetica" charset="0"/>
                <a:sym typeface="Helvetica" charset="0"/>
              </a:rPr>
              <a:t>Voids filled with asphalt </a:t>
            </a:r>
            <a:r>
              <a:rPr lang="en-US" sz="2200" b="1">
                <a:solidFill>
                  <a:srgbClr val="FF0000"/>
                </a:solidFill>
                <a:latin typeface="Helvetica" charset="0"/>
                <a:ea typeface="Helvetica" charset="0"/>
                <a:cs typeface="Helvetica" charset="0"/>
                <a:sym typeface="Helvetica" charset="0"/>
              </a:rPr>
              <a:t>VFA</a:t>
            </a:r>
            <a:r>
              <a:rPr lang="en-US" sz="2200" b="1">
                <a:latin typeface="Helvetica" charset="0"/>
                <a:ea typeface="Helvetica" charset="0"/>
                <a:cs typeface="Helvetica" charset="0"/>
                <a:sym typeface="Helvetica" charset="0"/>
              </a:rPr>
              <a:t> – percent of the VMA filled with asphalt</a:t>
            </a:r>
          </a:p>
          <a:p>
            <a:pPr marL="354013" lvl="1" indent="-354013" defTabSz="1300163">
              <a:lnSpc>
                <a:spcPct val="90000"/>
              </a:lnSpc>
              <a:spcBef>
                <a:spcPts val="300"/>
              </a:spcBef>
              <a:buClr>
                <a:srgbClr val="F96A1B"/>
              </a:buClr>
              <a:buFont typeface="Wingdings" pitchFamily="2" charset="2"/>
              <a:buChar char="•"/>
            </a:pPr>
            <a:r>
              <a:rPr lang="en-US" sz="3200">
                <a:latin typeface="Helvetica" charset="0"/>
                <a:ea typeface="Helvetica" charset="0"/>
                <a:cs typeface="Helvetica" charset="0"/>
                <a:sym typeface="Helvetica" charset="0"/>
              </a:rPr>
              <a:t>Criteria is a range</a:t>
            </a:r>
            <a:endParaRPr lang="en-US" sz="2200">
              <a:latin typeface="Helvetica" charset="0"/>
              <a:ea typeface="Helvetica" charset="0"/>
              <a:cs typeface="Helvetica" charset="0"/>
              <a:sym typeface="Helvetica" charset="0"/>
            </a:endParaRPr>
          </a:p>
          <a:p>
            <a:pPr marL="354013" lvl="1" indent="-354013" defTabSz="1300163">
              <a:lnSpc>
                <a:spcPct val="90000"/>
              </a:lnSpc>
              <a:spcBef>
                <a:spcPts val="300"/>
              </a:spcBef>
              <a:buClr>
                <a:srgbClr val="F96A1B"/>
              </a:buClr>
              <a:buFont typeface="Wingdings" pitchFamily="2" charset="2"/>
              <a:buChar char="•"/>
            </a:pPr>
            <a:r>
              <a:rPr lang="en-US" sz="3200">
                <a:latin typeface="Helvetica" charset="0"/>
                <a:ea typeface="Helvetica" charset="0"/>
                <a:cs typeface="Helvetica" charset="0"/>
                <a:sym typeface="Helvetica" charset="0"/>
              </a:rPr>
              <a:t>In mix design controls the maximum asphalt content</a:t>
            </a:r>
            <a:endParaRPr lang="en-US" sz="2200">
              <a:latin typeface="Helvetica" charset="0"/>
              <a:ea typeface="Helvetica" charset="0"/>
              <a:cs typeface="Helvetica" charset="0"/>
              <a:sym typeface="Helvetica" charset="0"/>
            </a:endParaRPr>
          </a:p>
          <a:p>
            <a:pPr marL="0" indent="0" defTabSz="1300163">
              <a:lnSpc>
                <a:spcPct val="90000"/>
              </a:lnSpc>
              <a:spcBef>
                <a:spcPts val="800"/>
              </a:spcBef>
              <a:buSzTx/>
              <a:buFontTx/>
              <a:buNone/>
            </a:pPr>
            <a:r>
              <a:rPr lang="en-US" sz="2200" b="1">
                <a:latin typeface="Helvetica" charset="0"/>
                <a:ea typeface="Helvetica" charset="0"/>
                <a:cs typeface="Helvetica" charset="0"/>
                <a:sym typeface="Helvetica" charset="0"/>
              </a:rPr>
              <a:t>Dust to binder ratio </a:t>
            </a:r>
            <a:r>
              <a:rPr lang="en-US" sz="2200" b="1">
                <a:solidFill>
                  <a:srgbClr val="FF0000"/>
                </a:solidFill>
                <a:latin typeface="Helvetica" charset="0"/>
                <a:ea typeface="Helvetica" charset="0"/>
                <a:cs typeface="Helvetica" charset="0"/>
                <a:sym typeface="Helvetica" charset="0"/>
              </a:rPr>
              <a:t>D/B</a:t>
            </a:r>
            <a:r>
              <a:rPr lang="en-US" sz="2200" b="1">
                <a:latin typeface="Helvetica" charset="0"/>
                <a:ea typeface="Helvetica" charset="0"/>
                <a:cs typeface="Helvetica" charset="0"/>
                <a:sym typeface="Helvetica" charset="0"/>
              </a:rPr>
              <a:t> – controls dust in the mastic of dust &amp; binder</a:t>
            </a:r>
            <a:endParaRPr lang="en-US"/>
          </a:p>
        </p:txBody>
      </p:sp>
      <p:sp>
        <p:nvSpPr>
          <p:cNvPr id="21509" name="Rectangle 5"/>
          <p:cNvSpPr>
            <a:spLocks/>
          </p:cNvSpPr>
          <p:nvPr/>
        </p:nvSpPr>
        <p:spPr bwMode="auto">
          <a:xfrm>
            <a:off x="10564813" y="9232900"/>
            <a:ext cx="1970087"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800">
                <a:latin typeface="Times New Roman" pitchFamily="18" charset="0"/>
                <a:cs typeface="Times New Roman" pitchFamily="18" charset="0"/>
                <a:sym typeface="Times New Roman" pitchFamily="18" charset="0"/>
              </a:rPr>
              <a:t>17</a:t>
            </a:r>
            <a:endParaRPr lang="en-US"/>
          </a:p>
        </p:txBody>
      </p:sp>
      <p:sp>
        <p:nvSpPr>
          <p:cNvPr id="21510" name="Rectangle 6"/>
          <p:cNvSpPr>
            <a:spLocks/>
          </p:cNvSpPr>
          <p:nvPr/>
        </p:nvSpPr>
        <p:spPr bwMode="auto">
          <a:xfrm>
            <a:off x="0" y="9183688"/>
            <a:ext cx="92583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algn="l" defTabSz="1300163"/>
            <a:r>
              <a:rPr lang="en-US" sz="1200">
                <a:latin typeface="Times New Roman" pitchFamily="18" charset="0"/>
                <a:cs typeface="Times New Roman" pitchFamily="18" charset="0"/>
                <a:sym typeface="Times New Roman" pitchFamily="18" charset="0"/>
              </a:rPr>
              <a:t>Mamlouk/Zaniewski, Materials for Civil and Construction Engineers, Third Edition. Copyright © 2011 Pearson Education, Inc.</a:t>
            </a:r>
            <a:br>
              <a:rPr lang="en-US" sz="1200">
                <a:latin typeface="Times New Roman" pitchFamily="18" charset="0"/>
                <a:cs typeface="Times New Roman" pitchFamily="18" charset="0"/>
                <a:sym typeface="Times New Roman" pitchFamily="18" charset="0"/>
              </a:rPr>
            </a:br>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2530"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2531" name="Rectangle 3"/>
          <p:cNvSpPr>
            <a:spLocks noChangeArrowheads="1"/>
          </p:cNvSpPr>
          <p:nvPr>
            <p:ph type="title"/>
          </p:nvPr>
        </p:nvSpPr>
        <p:spPr>
          <a:xfrm>
            <a:off x="1169988" y="519113"/>
            <a:ext cx="10696575" cy="781050"/>
          </a:xfrm>
        </p:spPr>
        <p:txBody>
          <a:bodyPr lIns="126435" tIns="72248" rIns="126435" bIns="72248"/>
          <a:lstStyle/>
          <a:p>
            <a:endParaRPr lang="en-US"/>
          </a:p>
        </p:txBody>
      </p:sp>
      <p:pic>
        <p:nvPicPr>
          <p:cNvPr id="22532" name="Picture 4" descr="image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38100"/>
            <a:ext cx="10148888" cy="417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descr="imag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6775" y="4408488"/>
            <a:ext cx="9598025" cy="534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6" descr="image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922838"/>
            <a:ext cx="3225800" cy="483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7" descr="image12.jpg"/>
          <p:cNvPicPr>
            <a:picLocks noChangeAspect="1"/>
          </p:cNvPicPr>
          <p:nvPr/>
        </p:nvPicPr>
        <p:blipFill>
          <a:blip r:embed="rId5">
            <a:extLst>
              <a:ext uri="{28A0092B-C50C-407E-A947-70E740481C1C}">
                <a14:useLocalDpi xmlns:a14="http://schemas.microsoft.com/office/drawing/2010/main" val="0"/>
              </a:ext>
            </a:extLst>
          </a:blip>
          <a:srcRect l="2681" t="14903" r="44391"/>
          <a:stretch>
            <a:fillRect/>
          </a:stretch>
        </p:blipFill>
        <p:spPr bwMode="auto">
          <a:xfrm>
            <a:off x="9525" y="1516063"/>
            <a:ext cx="2916238" cy="191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6" name="Line 8"/>
          <p:cNvSpPr>
            <a:spLocks noChangeShapeType="1"/>
          </p:cNvSpPr>
          <p:nvPr/>
        </p:nvSpPr>
        <p:spPr bwMode="auto">
          <a:xfrm>
            <a:off x="4529138" y="3421063"/>
            <a:ext cx="323850" cy="0"/>
          </a:xfrm>
          <a:prstGeom prst="line">
            <a:avLst/>
          </a:prstGeom>
          <a:noFill/>
          <a:ln w="36124"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7" name="Line 9"/>
          <p:cNvSpPr>
            <a:spLocks noChangeShapeType="1"/>
          </p:cNvSpPr>
          <p:nvPr/>
        </p:nvSpPr>
        <p:spPr bwMode="auto">
          <a:xfrm>
            <a:off x="10402888" y="649288"/>
            <a:ext cx="325437" cy="0"/>
          </a:xfrm>
          <a:prstGeom prst="line">
            <a:avLst/>
          </a:prstGeom>
          <a:noFill/>
          <a:ln w="36124"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538" name="Group 10"/>
          <p:cNvGrpSpPr>
            <a:grpSpLocks/>
          </p:cNvGrpSpPr>
          <p:nvPr/>
        </p:nvGrpSpPr>
        <p:grpSpPr bwMode="auto">
          <a:xfrm>
            <a:off x="11947525" y="8775700"/>
            <a:ext cx="714375" cy="714375"/>
            <a:chOff x="0" y="0"/>
            <a:chExt cx="57" cy="57"/>
          </a:xfrm>
        </p:grpSpPr>
        <p:sp>
          <p:nvSpPr>
            <p:cNvPr id="22539" name="AutoShape 11"/>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2540" name="Rectangle 12"/>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18</a:t>
              </a:r>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1"/>
          <p:cNvSpPr>
            <a:spLocks/>
          </p:cNvSpPr>
          <p:nvPr/>
        </p:nvSpPr>
        <p:spPr bwMode="auto">
          <a:xfrm>
            <a:off x="0" y="3765550"/>
            <a:ext cx="5080000" cy="5988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3554" name="AutoShape 2"/>
          <p:cNvSpPr>
            <a:spLocks/>
          </p:cNvSpPr>
          <p:nvPr/>
        </p:nvSpPr>
        <p:spPr bwMode="auto">
          <a:xfrm>
            <a:off x="-3175" y="0"/>
            <a:ext cx="13006388" cy="975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8274" y="0"/>
                </a:lnTo>
                <a:lnTo>
                  <a:pt x="21600" y="2"/>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23555" name="Group 3"/>
          <p:cNvGrpSpPr>
            <a:grpSpLocks/>
          </p:cNvGrpSpPr>
          <p:nvPr/>
        </p:nvGrpSpPr>
        <p:grpSpPr bwMode="auto">
          <a:xfrm>
            <a:off x="2089150" y="4440238"/>
            <a:ext cx="9096375" cy="3937000"/>
            <a:chOff x="0" y="0"/>
            <a:chExt cx="717" cy="310"/>
          </a:xfrm>
        </p:grpSpPr>
        <p:sp>
          <p:nvSpPr>
            <p:cNvPr id="23556" name="Rectangle 4"/>
            <p:cNvSpPr>
              <a:spLocks/>
            </p:cNvSpPr>
            <p:nvPr/>
          </p:nvSpPr>
          <p:spPr bwMode="auto">
            <a:xfrm>
              <a:off x="0" y="0"/>
              <a:ext cx="717" cy="310"/>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3557" name="Rectangle 5"/>
            <p:cNvSpPr>
              <a:spLocks/>
            </p:cNvSpPr>
            <p:nvPr/>
          </p:nvSpPr>
          <p:spPr bwMode="auto">
            <a:xfrm>
              <a:off x="0" y="0"/>
              <a:ext cx="717" cy="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497" tIns="72248" rIns="144497" bIns="72248"/>
            <a:lstStyle/>
            <a:p>
              <a:pPr defTabSz="1355725">
                <a:lnSpc>
                  <a:spcPct val="90000"/>
                </a:lnSpc>
                <a:spcBef>
                  <a:spcPts val="400"/>
                </a:spcBef>
              </a:pPr>
              <a:r>
                <a:rPr lang="en-US" sz="5100" b="1">
                  <a:solidFill>
                    <a:srgbClr val="003399"/>
                  </a:solidFill>
                  <a:latin typeface="Arial" pitchFamily="34" charset="0"/>
                  <a:cs typeface="Arial" pitchFamily="34" charset="0"/>
                  <a:sym typeface="Arial" pitchFamily="34" charset="0"/>
                </a:rPr>
                <a:t>Section 3</a:t>
              </a:r>
            </a:p>
            <a:p>
              <a:pPr defTabSz="1355725">
                <a:lnSpc>
                  <a:spcPct val="90000"/>
                </a:lnSpc>
                <a:spcBef>
                  <a:spcPts val="400"/>
                </a:spcBef>
              </a:pPr>
              <a:r>
                <a:rPr lang="en-US" sz="5400" b="1">
                  <a:effectLst>
                    <a:outerShdw blurRad="38100" dist="38100" dir="2700000" algn="tl">
                      <a:srgbClr val="C0C0C0"/>
                    </a:outerShdw>
                  </a:effectLst>
                  <a:latin typeface="Arial" pitchFamily="34" charset="0"/>
                  <a:cs typeface="Arial" pitchFamily="34" charset="0"/>
                  <a:sym typeface="Arial" pitchFamily="34" charset="0"/>
                </a:rPr>
                <a:t>Test Methods</a:t>
              </a:r>
              <a:endParaRPr lang="en-US"/>
            </a:p>
          </p:txBody>
        </p:sp>
      </p:grpSp>
      <p:pic>
        <p:nvPicPr>
          <p:cNvPr id="23558" name="Picture 6" descr="image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6284913" cy="294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9" name="Picture 7" descr="imag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1563" y="0"/>
            <a:ext cx="6853237" cy="432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3560" name="Group 8"/>
          <p:cNvGrpSpPr>
            <a:grpSpLocks/>
          </p:cNvGrpSpPr>
          <p:nvPr/>
        </p:nvGrpSpPr>
        <p:grpSpPr bwMode="auto">
          <a:xfrm>
            <a:off x="11947525" y="8775700"/>
            <a:ext cx="714375" cy="714375"/>
            <a:chOff x="0" y="0"/>
            <a:chExt cx="57" cy="57"/>
          </a:xfrm>
        </p:grpSpPr>
        <p:sp>
          <p:nvSpPr>
            <p:cNvPr id="23561" name="AutoShape 9"/>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3562" name="Rectangle 10"/>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19</a:t>
              </a:r>
              <a:endParaRPr lang="en-US"/>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4098"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4099" name="Rectangle 3"/>
          <p:cNvSpPr>
            <a:spLocks noChangeArrowheads="1"/>
          </p:cNvSpPr>
          <p:nvPr>
            <p:ph type="title"/>
          </p:nvPr>
        </p:nvSpPr>
        <p:spPr>
          <a:xfrm>
            <a:off x="1169988" y="519113"/>
            <a:ext cx="10696575" cy="781050"/>
          </a:xfrm>
        </p:spPr>
        <p:txBody>
          <a:bodyPr lIns="126435" tIns="72248" rIns="126435" bIns="72248"/>
          <a:lstStyle/>
          <a:p>
            <a:pPr algn="l" defTabSz="1300163"/>
            <a:r>
              <a:rPr lang="en-US" sz="3900">
                <a:latin typeface="Helvetica" charset="0"/>
                <a:ea typeface="Helvetica" charset="0"/>
                <a:cs typeface="Helvetica" charset="0"/>
                <a:sym typeface="Helvetica" charset="0"/>
              </a:rPr>
              <a:t>CONCRETE INGREDIENTS</a:t>
            </a:r>
            <a:endParaRPr lang="en-US"/>
          </a:p>
        </p:txBody>
      </p:sp>
      <p:sp>
        <p:nvSpPr>
          <p:cNvPr id="4100" name="Rectangle 4"/>
          <p:cNvSpPr>
            <a:spLocks noChangeArrowheads="1"/>
          </p:cNvSpPr>
          <p:nvPr>
            <p:ph type="body" idx="1"/>
          </p:nvPr>
        </p:nvSpPr>
        <p:spPr>
          <a:xfrm>
            <a:off x="1169988" y="1565275"/>
            <a:ext cx="10696575" cy="5091113"/>
          </a:xfrm>
        </p:spPr>
        <p:txBody>
          <a:bodyPr lIns="126435" tIns="72248" rIns="126435" bIns="72248" anchor="t"/>
          <a:lstStyle/>
          <a:p>
            <a:pPr marL="388938" indent="-388938" defTabSz="1300163">
              <a:lnSpc>
                <a:spcPct val="90000"/>
              </a:lnSpc>
              <a:spcBef>
                <a:spcPts val="800"/>
              </a:spcBef>
              <a:buClr>
                <a:srgbClr val="000000"/>
              </a:buClr>
              <a:buFont typeface="Franklin Gothic Book" pitchFamily="34" charset="0"/>
              <a:buChar char="•"/>
            </a:pPr>
            <a:r>
              <a:rPr lang="en-US" sz="2200" b="1">
                <a:latin typeface="Arial" pitchFamily="34" charset="0"/>
                <a:cs typeface="Arial" pitchFamily="34" charset="0"/>
                <a:sym typeface="Arial" pitchFamily="34" charset="0"/>
              </a:rPr>
              <a:t>Aggregates</a:t>
            </a:r>
            <a:endParaRPr lang="en-US" sz="2200" b="1">
              <a:latin typeface="Helvetica" charset="0"/>
              <a:ea typeface="Helvetica" charset="0"/>
              <a:cs typeface="Helvetica" charset="0"/>
              <a:sym typeface="Helvetica" charset="0"/>
            </a:endParaRPr>
          </a:p>
          <a:p>
            <a:pPr marL="246063" lvl="1" indent="-246063" defTabSz="1300163">
              <a:lnSpc>
                <a:spcPct val="90000"/>
              </a:lnSpc>
              <a:spcBef>
                <a:spcPts val="300"/>
              </a:spcBef>
              <a:buClr>
                <a:srgbClr val="000000"/>
              </a:buClr>
              <a:buFont typeface="Franklin Gothic Book" pitchFamily="34" charset="0"/>
              <a:buChar char="•"/>
            </a:pPr>
            <a:r>
              <a:rPr lang="en-US" sz="2200">
                <a:latin typeface="Arial" pitchFamily="34" charset="0"/>
                <a:cs typeface="Arial" pitchFamily="34" charset="0"/>
                <a:sym typeface="Arial" pitchFamily="34" charset="0"/>
              </a:rPr>
              <a:t>Fine</a:t>
            </a:r>
            <a:endParaRPr lang="en-US" sz="2200">
              <a:latin typeface="Helvetica" charset="0"/>
              <a:ea typeface="Helvetica" charset="0"/>
              <a:cs typeface="Helvetica" charset="0"/>
              <a:sym typeface="Helvetica" charset="0"/>
            </a:endParaRPr>
          </a:p>
          <a:p>
            <a:pPr marL="246063" lvl="1" indent="-246063" defTabSz="1300163">
              <a:lnSpc>
                <a:spcPct val="90000"/>
              </a:lnSpc>
              <a:spcBef>
                <a:spcPts val="300"/>
              </a:spcBef>
              <a:buClr>
                <a:srgbClr val="000000"/>
              </a:buClr>
              <a:buFont typeface="Franklin Gothic Book" pitchFamily="34" charset="0"/>
              <a:buChar char="•"/>
            </a:pPr>
            <a:r>
              <a:rPr lang="en-US" sz="2200">
                <a:latin typeface="Arial" pitchFamily="34" charset="0"/>
                <a:cs typeface="Arial" pitchFamily="34" charset="0"/>
                <a:sym typeface="Arial" pitchFamily="34" charset="0"/>
              </a:rPr>
              <a:t>Coarse</a:t>
            </a:r>
            <a:endParaRPr lang="en-US" sz="2200">
              <a:latin typeface="Helvetica" charset="0"/>
              <a:ea typeface="Helvetica" charset="0"/>
              <a:cs typeface="Helvetica" charset="0"/>
              <a:sym typeface="Helvetica" charset="0"/>
            </a:endParaRPr>
          </a:p>
          <a:p>
            <a:pPr marL="388938" indent="-388938" defTabSz="1300163">
              <a:lnSpc>
                <a:spcPct val="90000"/>
              </a:lnSpc>
              <a:spcBef>
                <a:spcPts val="800"/>
              </a:spcBef>
              <a:buClr>
                <a:srgbClr val="000000"/>
              </a:buClr>
              <a:buFont typeface="Franklin Gothic Book" pitchFamily="34" charset="0"/>
              <a:buChar char="•"/>
            </a:pPr>
            <a:r>
              <a:rPr lang="en-US" sz="2200" b="1">
                <a:latin typeface="Arial" pitchFamily="34" charset="0"/>
                <a:cs typeface="Arial" pitchFamily="34" charset="0"/>
                <a:sym typeface="Arial" pitchFamily="34" charset="0"/>
              </a:rPr>
              <a:t>Portland Cement (PC)</a:t>
            </a:r>
            <a:endParaRPr lang="en-US" sz="2200" b="1">
              <a:latin typeface="Helvetica" charset="0"/>
              <a:ea typeface="Helvetica" charset="0"/>
              <a:cs typeface="Helvetica" charset="0"/>
              <a:sym typeface="Helvetica" charset="0"/>
            </a:endParaRPr>
          </a:p>
          <a:p>
            <a:pPr marL="388938" indent="-388938" defTabSz="1300163">
              <a:lnSpc>
                <a:spcPct val="90000"/>
              </a:lnSpc>
              <a:spcBef>
                <a:spcPts val="800"/>
              </a:spcBef>
              <a:buClr>
                <a:srgbClr val="000000"/>
              </a:buClr>
              <a:buFont typeface="Franklin Gothic Book" pitchFamily="34" charset="0"/>
              <a:buChar char="•"/>
            </a:pPr>
            <a:r>
              <a:rPr lang="en-US" sz="2200" b="1">
                <a:latin typeface="Arial" pitchFamily="34" charset="0"/>
                <a:cs typeface="Arial" pitchFamily="34" charset="0"/>
                <a:sym typeface="Arial" pitchFamily="34" charset="0"/>
              </a:rPr>
              <a:t>Water</a:t>
            </a:r>
            <a:endParaRPr lang="en-US" sz="2200" b="1">
              <a:latin typeface="Helvetica" charset="0"/>
              <a:ea typeface="Helvetica" charset="0"/>
              <a:cs typeface="Helvetica" charset="0"/>
              <a:sym typeface="Helvetica" charset="0"/>
            </a:endParaRPr>
          </a:p>
          <a:p>
            <a:pPr marL="388938" indent="-388938" defTabSz="1300163">
              <a:lnSpc>
                <a:spcPct val="90000"/>
              </a:lnSpc>
              <a:spcBef>
                <a:spcPts val="800"/>
              </a:spcBef>
              <a:buClr>
                <a:srgbClr val="000000"/>
              </a:buClr>
              <a:buFont typeface="Franklin Gothic Book" pitchFamily="34" charset="0"/>
              <a:buChar char="•"/>
            </a:pPr>
            <a:r>
              <a:rPr lang="en-US" sz="2200" b="1">
                <a:latin typeface="Arial" pitchFamily="34" charset="0"/>
                <a:cs typeface="Arial" pitchFamily="34" charset="0"/>
                <a:sym typeface="Arial" pitchFamily="34" charset="0"/>
              </a:rPr>
              <a:t>Admixtures</a:t>
            </a:r>
            <a:endParaRPr lang="en-US" sz="2200" b="1">
              <a:latin typeface="Helvetica" charset="0"/>
              <a:ea typeface="Helvetica" charset="0"/>
              <a:cs typeface="Helvetica" charset="0"/>
              <a:sym typeface="Helvetica" charset="0"/>
            </a:endParaRPr>
          </a:p>
          <a:p>
            <a:pPr marL="388938" indent="-388938" defTabSz="1300163">
              <a:lnSpc>
                <a:spcPct val="90000"/>
              </a:lnSpc>
              <a:spcBef>
                <a:spcPts val="800"/>
              </a:spcBef>
              <a:buSzTx/>
              <a:buFontTx/>
              <a:buNone/>
            </a:pPr>
            <a:endParaRPr lang="en-US" sz="2200" b="1">
              <a:latin typeface="Arial" pitchFamily="34" charset="0"/>
              <a:cs typeface="Arial" pitchFamily="34" charset="0"/>
              <a:sym typeface="Arial" pitchFamily="34" charset="0"/>
            </a:endParaRPr>
          </a:p>
          <a:p>
            <a:pPr marL="246063" lvl="1" indent="-246063" defTabSz="1300163">
              <a:lnSpc>
                <a:spcPct val="90000"/>
              </a:lnSpc>
              <a:spcBef>
                <a:spcPts val="300"/>
              </a:spcBef>
              <a:buClr>
                <a:srgbClr val="000000"/>
              </a:buClr>
              <a:buFont typeface="Wingdings" pitchFamily="2" charset="2"/>
              <a:buChar char="•"/>
            </a:pPr>
            <a:r>
              <a:rPr lang="en-US" sz="2200">
                <a:latin typeface="Arial" pitchFamily="34" charset="0"/>
                <a:cs typeface="Arial" pitchFamily="34" charset="0"/>
                <a:sym typeface="Arial" pitchFamily="34" charset="0"/>
              </a:rPr>
              <a:t>Paste  = PC + Water</a:t>
            </a:r>
            <a:endParaRPr lang="en-US" sz="2200">
              <a:latin typeface="Helvetica" charset="0"/>
              <a:ea typeface="Helvetica" charset="0"/>
              <a:cs typeface="Helvetica" charset="0"/>
              <a:sym typeface="Helvetica" charset="0"/>
            </a:endParaRPr>
          </a:p>
          <a:p>
            <a:pPr marL="246063" lvl="1" indent="-246063" defTabSz="1300163">
              <a:lnSpc>
                <a:spcPct val="90000"/>
              </a:lnSpc>
              <a:spcBef>
                <a:spcPts val="300"/>
              </a:spcBef>
              <a:buClr>
                <a:srgbClr val="000000"/>
              </a:buClr>
              <a:buFont typeface="Wingdings" pitchFamily="2" charset="2"/>
              <a:buChar char="•"/>
            </a:pPr>
            <a:r>
              <a:rPr lang="en-US" sz="2200">
                <a:latin typeface="Arial" pitchFamily="34" charset="0"/>
                <a:cs typeface="Arial" pitchFamily="34" charset="0"/>
                <a:sym typeface="Arial" pitchFamily="34" charset="0"/>
              </a:rPr>
              <a:t>Mortar = PC + Water + Fine aggregate</a:t>
            </a:r>
            <a:endParaRPr lang="en-US" sz="2200">
              <a:latin typeface="Helvetica" charset="0"/>
              <a:ea typeface="Helvetica" charset="0"/>
              <a:cs typeface="Helvetica" charset="0"/>
              <a:sym typeface="Helvetica" charset="0"/>
            </a:endParaRPr>
          </a:p>
          <a:p>
            <a:pPr marL="246063" lvl="1" indent="-246063" defTabSz="1300163">
              <a:lnSpc>
                <a:spcPct val="90000"/>
              </a:lnSpc>
              <a:spcBef>
                <a:spcPts val="300"/>
              </a:spcBef>
              <a:buClr>
                <a:srgbClr val="000000"/>
              </a:buClr>
              <a:buFont typeface="Wingdings" pitchFamily="2" charset="2"/>
              <a:buChar char="•"/>
            </a:pPr>
            <a:r>
              <a:rPr lang="en-US" sz="2200">
                <a:latin typeface="Arial" pitchFamily="34" charset="0"/>
                <a:cs typeface="Arial" pitchFamily="34" charset="0"/>
                <a:sym typeface="Arial" pitchFamily="34" charset="0"/>
              </a:rPr>
              <a:t>Concrete = PC + Water + Coarse and Fine aggregates</a:t>
            </a:r>
            <a:endParaRPr lang="en-US"/>
          </a:p>
        </p:txBody>
      </p:sp>
      <p:grpSp>
        <p:nvGrpSpPr>
          <p:cNvPr id="4101" name="Group 5"/>
          <p:cNvGrpSpPr>
            <a:grpSpLocks/>
          </p:cNvGrpSpPr>
          <p:nvPr/>
        </p:nvGrpSpPr>
        <p:grpSpPr bwMode="auto">
          <a:xfrm>
            <a:off x="11947525" y="8775700"/>
            <a:ext cx="714375" cy="714375"/>
            <a:chOff x="0" y="0"/>
            <a:chExt cx="57" cy="57"/>
          </a:xfrm>
        </p:grpSpPr>
        <p:sp>
          <p:nvSpPr>
            <p:cNvPr id="4102"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4103"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2</a:t>
              </a:r>
              <a:endParaRPr lang="en-US"/>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4578"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4579" name="Rectangle 3"/>
          <p:cNvSpPr>
            <a:spLocks noChangeArrowheads="1"/>
          </p:cNvSpPr>
          <p:nvPr>
            <p:ph type="title"/>
          </p:nvPr>
        </p:nvSpPr>
        <p:spPr>
          <a:xfrm>
            <a:off x="974725" y="1177925"/>
            <a:ext cx="11053763" cy="703263"/>
          </a:xfrm>
        </p:spPr>
        <p:txBody>
          <a:bodyPr lIns="126435" tIns="72248" rIns="126435" bIns="72248"/>
          <a:lstStyle/>
          <a:p>
            <a:pPr algn="l" defTabSz="1300163"/>
            <a:r>
              <a:rPr lang="en-US" sz="3500">
                <a:latin typeface="Helvetica" charset="0"/>
                <a:ea typeface="Helvetica" charset="0"/>
                <a:cs typeface="Helvetica" charset="0"/>
                <a:sym typeface="Helvetica" charset="0"/>
              </a:rPr>
              <a:t>MECHANICAL TESTING OF STEEL</a:t>
            </a:r>
            <a:endParaRPr lang="en-US"/>
          </a:p>
        </p:txBody>
      </p:sp>
      <p:sp>
        <p:nvSpPr>
          <p:cNvPr id="24580" name="Rectangle 4"/>
          <p:cNvSpPr>
            <a:spLocks noChangeArrowheads="1"/>
          </p:cNvSpPr>
          <p:nvPr>
            <p:ph type="body" idx="1"/>
          </p:nvPr>
        </p:nvSpPr>
        <p:spPr>
          <a:xfrm>
            <a:off x="0" y="2030413"/>
            <a:ext cx="7408863" cy="7078662"/>
          </a:xfrm>
        </p:spPr>
        <p:txBody>
          <a:bodyPr lIns="126435" tIns="72248" rIns="126435" bIns="72248" anchor="t"/>
          <a:lstStyle/>
          <a:p>
            <a:pPr marL="0" indent="0" defTabSz="1300163">
              <a:lnSpc>
                <a:spcPct val="120000"/>
              </a:lnSpc>
              <a:spcBef>
                <a:spcPts val="800"/>
              </a:spcBef>
              <a:buSzTx/>
              <a:buFontTx/>
              <a:buNone/>
            </a:pPr>
            <a:r>
              <a:rPr lang="en-US" sz="2200" b="1">
                <a:latin typeface="Helvetica" charset="0"/>
                <a:ea typeface="Helvetica" charset="0"/>
                <a:cs typeface="Helvetica" charset="0"/>
                <a:sym typeface="Helvetica" charset="0"/>
              </a:rPr>
              <a:t>Tension Test</a:t>
            </a:r>
          </a:p>
          <a:p>
            <a:pPr marL="0" indent="0" defTabSz="1300163">
              <a:lnSpc>
                <a:spcPct val="120000"/>
              </a:lnSpc>
              <a:spcBef>
                <a:spcPts val="800"/>
              </a:spcBef>
              <a:buSzTx/>
              <a:buFontTx/>
              <a:buNone/>
            </a:pPr>
            <a:r>
              <a:rPr lang="en-US" sz="2200" b="1">
                <a:latin typeface="Helvetica" charset="0"/>
                <a:ea typeface="Helvetica" charset="0"/>
                <a:cs typeface="Helvetica" charset="0"/>
                <a:sym typeface="Helvetica" charset="0"/>
              </a:rPr>
              <a:t>Determine yield strength, ultimate (tensile) strength, elongation, and reduction of area (Poisson's Ratio)</a:t>
            </a:r>
          </a:p>
          <a:p>
            <a:pPr marL="0" indent="0" defTabSz="1300163">
              <a:lnSpc>
                <a:spcPct val="120000"/>
              </a:lnSpc>
              <a:spcBef>
                <a:spcPts val="800"/>
              </a:spcBef>
              <a:buSzTx/>
              <a:buFontTx/>
              <a:buNone/>
            </a:pPr>
            <a:r>
              <a:rPr lang="en-US" sz="2200" b="1">
                <a:latin typeface="Helvetica" charset="0"/>
                <a:ea typeface="Helvetica" charset="0"/>
                <a:cs typeface="Helvetica" charset="0"/>
                <a:sym typeface="Helvetica" charset="0"/>
              </a:rPr>
              <a:t>Plate, sheet, round rod, wire, and tube can be tested</a:t>
            </a:r>
          </a:p>
          <a:p>
            <a:pPr marL="617538" lvl="2" defTabSz="1300163">
              <a:lnSpc>
                <a:spcPct val="120000"/>
              </a:lnSpc>
              <a:spcBef>
                <a:spcPts val="300"/>
              </a:spcBef>
              <a:buClr>
                <a:srgbClr val="000000"/>
              </a:buClr>
              <a:buFont typeface="Wingdings" pitchFamily="2" charset="2"/>
              <a:buChar char="•"/>
            </a:pPr>
            <a:r>
              <a:rPr lang="en-US" sz="3600">
                <a:latin typeface="Helvetica" charset="0"/>
                <a:ea typeface="Helvetica" charset="0"/>
                <a:cs typeface="Helvetica" charset="0"/>
                <a:sym typeface="Helvetica" charset="0"/>
              </a:rPr>
              <a:t>Typical specimens are round or rectangular</a:t>
            </a:r>
            <a:endParaRPr lang="en-US"/>
          </a:p>
        </p:txBody>
      </p:sp>
      <p:sp>
        <p:nvSpPr>
          <p:cNvPr id="24581" name="Rectangle 5"/>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500">
                <a:latin typeface="Times New Roman" pitchFamily="18" charset="0"/>
                <a:cs typeface="Times New Roman" pitchFamily="18" charset="0"/>
                <a:sym typeface="Times New Roman" pitchFamily="18" charset="0"/>
              </a:rPr>
              <a:t>20</a:t>
            </a:r>
            <a:endParaRPr lang="en-US"/>
          </a:p>
        </p:txBody>
      </p:sp>
      <p:pic>
        <p:nvPicPr>
          <p:cNvPr id="24582" name="Picture 6" descr="image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9625" y="2816225"/>
            <a:ext cx="5635625" cy="476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5602"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5603" name="Rectangle 3"/>
          <p:cNvSpPr>
            <a:spLocks noChangeArrowheads="1"/>
          </p:cNvSpPr>
          <p:nvPr>
            <p:ph type="title"/>
          </p:nvPr>
        </p:nvSpPr>
        <p:spPr>
          <a:xfrm>
            <a:off x="1169988" y="519113"/>
            <a:ext cx="10696575" cy="781050"/>
          </a:xfrm>
        </p:spPr>
        <p:txBody>
          <a:bodyPr lIns="126435" tIns="72248" rIns="126435" bIns="72248"/>
          <a:lstStyle/>
          <a:p>
            <a:pPr algn="l" defTabSz="1300163"/>
            <a:r>
              <a:rPr lang="en-US" sz="3900">
                <a:latin typeface="Helvetica" charset="0"/>
                <a:ea typeface="Helvetica" charset="0"/>
                <a:cs typeface="Helvetica" charset="0"/>
                <a:sym typeface="Helvetica" charset="0"/>
              </a:rPr>
              <a:t>SLUMP </a:t>
            </a:r>
            <a:endParaRPr lang="en-US"/>
          </a:p>
        </p:txBody>
      </p:sp>
      <p:sp>
        <p:nvSpPr>
          <p:cNvPr id="25604" name="Rectangle 4"/>
          <p:cNvSpPr>
            <a:spLocks noChangeArrowheads="1"/>
          </p:cNvSpPr>
          <p:nvPr>
            <p:ph type="body" idx="1"/>
          </p:nvPr>
        </p:nvSpPr>
        <p:spPr>
          <a:xfrm>
            <a:off x="204788" y="2540000"/>
            <a:ext cx="12695237" cy="6604000"/>
          </a:xfrm>
        </p:spPr>
        <p:txBody>
          <a:bodyPr lIns="126435" tIns="72248" rIns="126435" bIns="72248" anchor="t"/>
          <a:lstStyle/>
          <a:p>
            <a:pPr marL="0" indent="0" defTabSz="1300163">
              <a:lnSpc>
                <a:spcPct val="120000"/>
              </a:lnSpc>
              <a:spcBef>
                <a:spcPts val="800"/>
              </a:spcBef>
              <a:buSzTx/>
              <a:buFontTx/>
              <a:buNone/>
            </a:pPr>
            <a:r>
              <a:rPr lang="en-US" sz="3600" b="1">
                <a:latin typeface="Arial" pitchFamily="34" charset="0"/>
                <a:cs typeface="Arial" pitchFamily="34" charset="0"/>
                <a:sym typeface="Arial" pitchFamily="34" charset="0"/>
              </a:rPr>
              <a:t>Workability is measured by slump test</a:t>
            </a:r>
            <a:endParaRPr lang="en-US" sz="2200" b="1">
              <a:latin typeface="Helvetica" charset="0"/>
              <a:ea typeface="Helvetica" charset="0"/>
              <a:cs typeface="Helvetica" charset="0"/>
              <a:sym typeface="Helvetica" charset="0"/>
            </a:endParaRPr>
          </a:p>
          <a:p>
            <a:pPr marL="400050" lvl="1" indent="-400050" defTabSz="1300163">
              <a:lnSpc>
                <a:spcPct val="120000"/>
              </a:lnSpc>
              <a:spcBef>
                <a:spcPts val="300"/>
              </a:spcBef>
              <a:buClr>
                <a:srgbClr val="000000"/>
              </a:buClr>
              <a:buFont typeface="Wingdings" pitchFamily="2" charset="2"/>
              <a:buChar char="•"/>
            </a:pPr>
            <a:r>
              <a:rPr lang="en-US" sz="3600">
                <a:latin typeface="Arial" pitchFamily="34" charset="0"/>
                <a:cs typeface="Arial" pitchFamily="34" charset="0"/>
                <a:sym typeface="Arial" pitchFamily="34" charset="0"/>
              </a:rPr>
              <a:t>fill a cone in 3 layers, 25 rods each layer</a:t>
            </a:r>
            <a:endParaRPr lang="en-US" sz="2200">
              <a:latin typeface="Helvetica" charset="0"/>
              <a:ea typeface="Helvetica" charset="0"/>
              <a:cs typeface="Helvetica" charset="0"/>
              <a:sym typeface="Helvetica" charset="0"/>
            </a:endParaRPr>
          </a:p>
          <a:p>
            <a:pPr marL="400050" lvl="1" indent="-400050" defTabSz="1300163">
              <a:lnSpc>
                <a:spcPct val="120000"/>
              </a:lnSpc>
              <a:spcBef>
                <a:spcPts val="300"/>
              </a:spcBef>
              <a:buClr>
                <a:srgbClr val="000000"/>
              </a:buClr>
              <a:buFont typeface="Wingdings" pitchFamily="2" charset="2"/>
              <a:buChar char="•"/>
            </a:pPr>
            <a:r>
              <a:rPr lang="en-US" sz="3600">
                <a:latin typeface="Arial" pitchFamily="34" charset="0"/>
                <a:cs typeface="Arial" pitchFamily="34" charset="0"/>
                <a:sym typeface="Arial" pitchFamily="34" charset="0"/>
              </a:rPr>
              <a:t>lift cone off and measure distance it slumps from original height</a:t>
            </a:r>
            <a:endParaRPr lang="en-US"/>
          </a:p>
        </p:txBody>
      </p:sp>
      <p:pic>
        <p:nvPicPr>
          <p:cNvPr id="25605" name="Picture 5" descr="image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176963"/>
            <a:ext cx="7712075" cy="281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6" descr="imag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7363" y="5200650"/>
            <a:ext cx="4897437" cy="381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607" name="Group 7"/>
          <p:cNvGrpSpPr>
            <a:grpSpLocks/>
          </p:cNvGrpSpPr>
          <p:nvPr/>
        </p:nvGrpSpPr>
        <p:grpSpPr bwMode="auto">
          <a:xfrm>
            <a:off x="11947525" y="8775700"/>
            <a:ext cx="714375" cy="714375"/>
            <a:chOff x="0" y="0"/>
            <a:chExt cx="57" cy="57"/>
          </a:xfrm>
        </p:grpSpPr>
        <p:sp>
          <p:nvSpPr>
            <p:cNvPr id="25608" name="AutoShape 8"/>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5609" name="Rectangle 9"/>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21</a:t>
              </a:r>
              <a:endParaRPr lang="en-US"/>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6626"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6627" name="Rectangle 3"/>
          <p:cNvSpPr>
            <a:spLocks noChangeArrowheads="1"/>
          </p:cNvSpPr>
          <p:nvPr>
            <p:ph type="title"/>
          </p:nvPr>
        </p:nvSpPr>
        <p:spPr>
          <a:xfrm>
            <a:off x="433388" y="541338"/>
            <a:ext cx="11734800" cy="711200"/>
          </a:xfrm>
        </p:spPr>
        <p:txBody>
          <a:bodyPr lIns="126435" tIns="72248" rIns="126435" bIns="72248"/>
          <a:lstStyle/>
          <a:p>
            <a:pPr algn="l" defTabSz="1300163"/>
            <a:r>
              <a:rPr lang="en-US" sz="3500">
                <a:latin typeface="Helvetica" charset="0"/>
                <a:ea typeface="Helvetica" charset="0"/>
                <a:cs typeface="Helvetica" charset="0"/>
                <a:sym typeface="Helvetica" charset="0"/>
              </a:rPr>
              <a:t>AIR CONTENT TEST FOR FRESH CONCRETE</a:t>
            </a:r>
            <a:endParaRPr lang="en-US"/>
          </a:p>
        </p:txBody>
      </p:sp>
      <p:sp>
        <p:nvSpPr>
          <p:cNvPr id="26628" name="Rectangle 4"/>
          <p:cNvSpPr>
            <a:spLocks noChangeArrowheads="1"/>
          </p:cNvSpPr>
          <p:nvPr>
            <p:ph type="body" idx="1"/>
          </p:nvPr>
        </p:nvSpPr>
        <p:spPr>
          <a:xfrm>
            <a:off x="103188" y="1631950"/>
            <a:ext cx="12901612" cy="6604000"/>
          </a:xfrm>
        </p:spPr>
        <p:txBody>
          <a:bodyPr lIns="126435" tIns="72248" rIns="126435" bIns="72248" anchor="t"/>
          <a:lstStyle/>
          <a:p>
            <a:pPr marL="465138" indent="-407988" defTabSz="1300163">
              <a:lnSpc>
                <a:spcPct val="120000"/>
              </a:lnSpc>
              <a:spcBef>
                <a:spcPts val="800"/>
              </a:spcBef>
              <a:buSzTx/>
              <a:buFontTx/>
              <a:buNone/>
            </a:pPr>
            <a:r>
              <a:rPr lang="en-US" sz="2200" b="1">
                <a:latin typeface="Arial" pitchFamily="34" charset="0"/>
                <a:cs typeface="Arial" pitchFamily="34" charset="0"/>
                <a:sym typeface="Arial" pitchFamily="34" charset="0"/>
              </a:rPr>
              <a:t>Measures total air content (entrapped and entrained)</a:t>
            </a:r>
            <a:endParaRPr lang="en-US" sz="2200" b="1">
              <a:latin typeface="Helvetica" charset="0"/>
              <a:ea typeface="Helvetica" charset="0"/>
              <a:cs typeface="Helvetica" charset="0"/>
              <a:sym typeface="Helvetica" charset="0"/>
            </a:endParaRPr>
          </a:p>
          <a:p>
            <a:pPr marL="465138" indent="-407988" defTabSz="1300163">
              <a:lnSpc>
                <a:spcPct val="120000"/>
              </a:lnSpc>
              <a:spcBef>
                <a:spcPts val="800"/>
              </a:spcBef>
              <a:buSzTx/>
              <a:buFontTx/>
              <a:buNone/>
            </a:pPr>
            <a:r>
              <a:rPr lang="en-US" sz="2200" b="1">
                <a:latin typeface="Arial" pitchFamily="34" charset="0"/>
                <a:cs typeface="Arial" pitchFamily="34" charset="0"/>
                <a:sym typeface="Arial" pitchFamily="34" charset="0"/>
              </a:rPr>
              <a:t>Only entrained is good but we can't tell the difference from this test</a:t>
            </a:r>
            <a:endParaRPr lang="en-US" sz="2200" b="1">
              <a:latin typeface="Helvetica" charset="0"/>
              <a:ea typeface="Helvetica" charset="0"/>
              <a:cs typeface="Helvetica" charset="0"/>
              <a:sym typeface="Helvetica" charset="0"/>
            </a:endParaRPr>
          </a:p>
          <a:p>
            <a:pPr marL="465138" indent="-407988" defTabSz="1300163">
              <a:lnSpc>
                <a:spcPct val="120000"/>
              </a:lnSpc>
              <a:spcBef>
                <a:spcPts val="800"/>
              </a:spcBef>
              <a:buClr>
                <a:srgbClr val="000000"/>
              </a:buClr>
              <a:buFontTx/>
              <a:buAutoNum type="arabicParenR"/>
            </a:pPr>
            <a:r>
              <a:rPr lang="en-US" sz="2200" b="1">
                <a:latin typeface="Arial" pitchFamily="34" charset="0"/>
                <a:cs typeface="Arial" pitchFamily="34" charset="0"/>
                <a:sym typeface="Arial" pitchFamily="34" charset="0"/>
              </a:rPr>
              <a:t>Pressure Method </a:t>
            </a:r>
            <a:endParaRPr lang="en-US" sz="2200" b="1">
              <a:latin typeface="Helvetica" charset="0"/>
              <a:ea typeface="Helvetica" charset="0"/>
              <a:cs typeface="Helvetica" charset="0"/>
              <a:sym typeface="Helvetica" charset="0"/>
            </a:endParaRPr>
          </a:p>
          <a:p>
            <a:pPr marL="465138" indent="-407988" defTabSz="1300163">
              <a:lnSpc>
                <a:spcPct val="120000"/>
              </a:lnSpc>
              <a:spcBef>
                <a:spcPts val="800"/>
              </a:spcBef>
              <a:buClr>
                <a:srgbClr val="000000"/>
              </a:buClr>
              <a:buFontTx/>
              <a:buAutoNum type="arabicParenR"/>
            </a:pPr>
            <a:r>
              <a:rPr lang="en-US" sz="2200" b="1">
                <a:latin typeface="Arial" pitchFamily="34" charset="0"/>
                <a:cs typeface="Arial" pitchFamily="34" charset="0"/>
                <a:sym typeface="Arial" pitchFamily="34" charset="0"/>
              </a:rPr>
              <a:t>Volumetric Method</a:t>
            </a:r>
            <a:endParaRPr lang="en-US" sz="2200" b="1">
              <a:latin typeface="Helvetica" charset="0"/>
              <a:ea typeface="Helvetica" charset="0"/>
              <a:cs typeface="Helvetica" charset="0"/>
              <a:sym typeface="Helvetica" charset="0"/>
            </a:endParaRPr>
          </a:p>
          <a:p>
            <a:pPr marL="465138" indent="-407988" defTabSz="1300163">
              <a:lnSpc>
                <a:spcPct val="120000"/>
              </a:lnSpc>
              <a:spcBef>
                <a:spcPts val="800"/>
              </a:spcBef>
              <a:buClr>
                <a:srgbClr val="000000"/>
              </a:buClr>
              <a:buFontTx/>
              <a:buAutoNum type="arabicParenR"/>
            </a:pPr>
            <a:r>
              <a:rPr lang="en-US" sz="2200" b="1">
                <a:latin typeface="Arial" pitchFamily="34" charset="0"/>
                <a:cs typeface="Arial" pitchFamily="34" charset="0"/>
                <a:sym typeface="Arial" pitchFamily="34" charset="0"/>
              </a:rPr>
              <a:t>Gravimetric Method</a:t>
            </a:r>
            <a:endParaRPr lang="en-US" sz="2200" b="1">
              <a:latin typeface="Helvetica" charset="0"/>
              <a:ea typeface="Helvetica" charset="0"/>
              <a:cs typeface="Helvetica" charset="0"/>
              <a:sym typeface="Helvetica" charset="0"/>
            </a:endParaRPr>
          </a:p>
          <a:p>
            <a:pPr marL="465138" indent="-407988" defTabSz="1300163">
              <a:lnSpc>
                <a:spcPct val="120000"/>
              </a:lnSpc>
              <a:spcBef>
                <a:spcPts val="800"/>
              </a:spcBef>
              <a:buClr>
                <a:srgbClr val="000000"/>
              </a:buClr>
              <a:buFontTx/>
              <a:buAutoNum type="arabicParenR"/>
            </a:pPr>
            <a:r>
              <a:rPr lang="en-US" sz="2200" b="1">
                <a:latin typeface="Arial" pitchFamily="34" charset="0"/>
                <a:cs typeface="Arial" pitchFamily="34" charset="0"/>
                <a:sym typeface="Arial" pitchFamily="34" charset="0"/>
              </a:rPr>
              <a:t>Chase Air Indicator</a:t>
            </a:r>
            <a:endParaRPr lang="en-US"/>
          </a:p>
        </p:txBody>
      </p:sp>
      <p:pic>
        <p:nvPicPr>
          <p:cNvPr id="26629" name="Picture 5" descr="image18.jpg"/>
          <p:cNvPicPr>
            <a:picLocks noChangeAspect="1"/>
          </p:cNvPicPr>
          <p:nvPr/>
        </p:nvPicPr>
        <p:blipFill>
          <a:blip r:embed="rId2">
            <a:extLst>
              <a:ext uri="{28A0092B-C50C-407E-A947-70E740481C1C}">
                <a14:useLocalDpi xmlns:a14="http://schemas.microsoft.com/office/drawing/2010/main" val="0"/>
              </a:ext>
            </a:extLst>
          </a:blip>
          <a:srcRect l="9563" r="59897"/>
          <a:stretch>
            <a:fillRect/>
          </a:stretch>
        </p:blipFill>
        <p:spPr bwMode="auto">
          <a:xfrm>
            <a:off x="8128000" y="4800600"/>
            <a:ext cx="2255838" cy="433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6" descr="image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36275" y="4984750"/>
            <a:ext cx="1733550" cy="396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6631" name="Group 7"/>
          <p:cNvGrpSpPr>
            <a:grpSpLocks/>
          </p:cNvGrpSpPr>
          <p:nvPr/>
        </p:nvGrpSpPr>
        <p:grpSpPr bwMode="auto">
          <a:xfrm>
            <a:off x="11947525" y="8775700"/>
            <a:ext cx="714375" cy="714375"/>
            <a:chOff x="0" y="0"/>
            <a:chExt cx="57" cy="57"/>
          </a:xfrm>
        </p:grpSpPr>
        <p:sp>
          <p:nvSpPr>
            <p:cNvPr id="26632" name="AutoShape 8"/>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6633" name="Rectangle 9"/>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22</a:t>
              </a:r>
              <a:endParaRPr lang="en-US"/>
            </a:p>
          </p:txBody>
        </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7650"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7651" name="Rectangle 3"/>
          <p:cNvSpPr>
            <a:spLocks noChangeArrowheads="1"/>
          </p:cNvSpPr>
          <p:nvPr>
            <p:ph type="title"/>
          </p:nvPr>
        </p:nvSpPr>
        <p:spPr>
          <a:xfrm>
            <a:off x="0" y="0"/>
            <a:ext cx="13004800" cy="974725"/>
          </a:xfrm>
        </p:spPr>
        <p:txBody>
          <a:bodyPr lIns="126435" tIns="72248" rIns="126435" bIns="72248"/>
          <a:lstStyle/>
          <a:p>
            <a:pPr algn="l" defTabSz="1300163"/>
            <a:r>
              <a:rPr lang="en-US" sz="3900">
                <a:latin typeface="Helvetica" charset="0"/>
                <a:ea typeface="Helvetica" charset="0"/>
                <a:cs typeface="Helvetica" charset="0"/>
                <a:sym typeface="Helvetica" charset="0"/>
              </a:rPr>
              <a:t>TESTING OF HARDENED CONCRETE</a:t>
            </a:r>
            <a:endParaRPr lang="en-US"/>
          </a:p>
        </p:txBody>
      </p:sp>
      <p:sp>
        <p:nvSpPr>
          <p:cNvPr id="27652" name="Rectangle 4"/>
          <p:cNvSpPr>
            <a:spLocks noChangeArrowheads="1"/>
          </p:cNvSpPr>
          <p:nvPr>
            <p:ph type="body" idx="1"/>
          </p:nvPr>
        </p:nvSpPr>
        <p:spPr>
          <a:xfrm>
            <a:off x="0" y="1190625"/>
            <a:ext cx="8669338" cy="7261225"/>
          </a:xfrm>
        </p:spPr>
        <p:txBody>
          <a:bodyPr lIns="126435" tIns="72248" rIns="126435" bIns="72248" anchor="t"/>
          <a:lstStyle/>
          <a:p>
            <a:pPr marL="0" indent="0" defTabSz="1300163">
              <a:lnSpc>
                <a:spcPct val="108000"/>
              </a:lnSpc>
              <a:spcBef>
                <a:spcPts val="800"/>
              </a:spcBef>
              <a:buSzTx/>
              <a:buFontTx/>
              <a:buNone/>
            </a:pPr>
            <a:r>
              <a:rPr lang="en-US" sz="4100" b="1">
                <a:latin typeface="Arial" pitchFamily="34" charset="0"/>
                <a:cs typeface="Arial" pitchFamily="34" charset="0"/>
                <a:sym typeface="Arial" pitchFamily="34" charset="0"/>
              </a:rPr>
              <a:t>Compressive Strength (f’</a:t>
            </a:r>
            <a:r>
              <a:rPr lang="en-US" sz="4100" b="1" baseline="-19000">
                <a:latin typeface="Arial" pitchFamily="34" charset="0"/>
                <a:cs typeface="Arial" pitchFamily="34" charset="0"/>
                <a:sym typeface="Arial" pitchFamily="34" charset="0"/>
              </a:rPr>
              <a:t>c</a:t>
            </a:r>
            <a:r>
              <a:rPr lang="en-US" sz="4100" b="1">
                <a:latin typeface="Arial" pitchFamily="34" charset="0"/>
                <a:cs typeface="Arial" pitchFamily="34" charset="0"/>
                <a:sym typeface="Arial" pitchFamily="34" charset="0"/>
              </a:rPr>
              <a:t>) Test</a:t>
            </a:r>
            <a:endParaRPr lang="en-US" sz="1900" b="1">
              <a:latin typeface="Helvetica" charset="0"/>
              <a:ea typeface="Helvetica" charset="0"/>
              <a:cs typeface="Helvetica" charset="0"/>
              <a:sym typeface="Helvetica" charset="0"/>
            </a:endParaRPr>
          </a:p>
          <a:p>
            <a:pPr marL="0" indent="0" defTabSz="1300163">
              <a:lnSpc>
                <a:spcPct val="108000"/>
              </a:lnSpc>
              <a:spcBef>
                <a:spcPts val="800"/>
              </a:spcBef>
              <a:buSzTx/>
              <a:buFontTx/>
              <a:buNone/>
            </a:pPr>
            <a:r>
              <a:rPr lang="en-US" sz="3100" b="1">
                <a:latin typeface="Arial" pitchFamily="34" charset="0"/>
                <a:cs typeface="Arial" pitchFamily="34" charset="0"/>
                <a:sym typeface="Arial" pitchFamily="34" charset="0"/>
              </a:rPr>
              <a:t>Most common test by far (even more than slump)</a:t>
            </a:r>
            <a:endParaRPr lang="en-US" sz="1900" b="1">
              <a:latin typeface="Helvetica" charset="0"/>
              <a:ea typeface="Helvetica" charset="0"/>
              <a:cs typeface="Helvetica" charset="0"/>
              <a:sym typeface="Helvetica" charset="0"/>
            </a:endParaRPr>
          </a:p>
          <a:p>
            <a:pPr marL="0" indent="0" defTabSz="1300163">
              <a:lnSpc>
                <a:spcPct val="108000"/>
              </a:lnSpc>
              <a:spcBef>
                <a:spcPts val="800"/>
              </a:spcBef>
              <a:buSzTx/>
              <a:buFontTx/>
              <a:buNone/>
            </a:pPr>
            <a:r>
              <a:rPr lang="en-US" sz="3100" b="1">
                <a:latin typeface="Arial" pitchFamily="34" charset="0"/>
                <a:cs typeface="Arial" pitchFamily="34" charset="0"/>
                <a:sym typeface="Arial" pitchFamily="34" charset="0"/>
              </a:rPr>
              <a:t>2:1 cylinders cast in 3 layers rodded 25 times each layer and cured at 95% humidity</a:t>
            </a:r>
            <a:endParaRPr lang="en-US" sz="1900" b="1">
              <a:latin typeface="Helvetica" charset="0"/>
              <a:ea typeface="Helvetica" charset="0"/>
              <a:cs typeface="Helvetica" charset="0"/>
              <a:sym typeface="Helvetica" charset="0"/>
            </a:endParaRPr>
          </a:p>
          <a:p>
            <a:pPr marL="0" indent="0" defTabSz="1300163">
              <a:lnSpc>
                <a:spcPct val="108000"/>
              </a:lnSpc>
              <a:spcBef>
                <a:spcPts val="800"/>
              </a:spcBef>
              <a:buSzTx/>
              <a:buFontTx/>
              <a:buNone/>
            </a:pPr>
            <a:r>
              <a:rPr lang="en-US" sz="3100" b="1">
                <a:latin typeface="Arial" pitchFamily="34" charset="0"/>
                <a:cs typeface="Arial" pitchFamily="34" charset="0"/>
                <a:sym typeface="Arial" pitchFamily="34" charset="0"/>
              </a:rPr>
              <a:t>Or specimens are cored from structure</a:t>
            </a:r>
            <a:endParaRPr lang="en-US" sz="3400" b="1">
              <a:latin typeface="Arial" pitchFamily="34" charset="0"/>
              <a:cs typeface="Arial" pitchFamily="34" charset="0"/>
              <a:sym typeface="Arial" pitchFamily="34" charset="0"/>
            </a:endParaRPr>
          </a:p>
          <a:p>
            <a:pPr marL="0" indent="0" defTabSz="1300163">
              <a:lnSpc>
                <a:spcPct val="108000"/>
              </a:lnSpc>
              <a:spcBef>
                <a:spcPts val="800"/>
              </a:spcBef>
              <a:buSzTx/>
              <a:buFontTx/>
              <a:buNone/>
            </a:pPr>
            <a:r>
              <a:rPr lang="en-US" sz="3100" b="1">
                <a:latin typeface="Arial" pitchFamily="34" charset="0"/>
                <a:cs typeface="Arial" pitchFamily="34" charset="0"/>
                <a:sym typeface="Arial" pitchFamily="34" charset="0"/>
              </a:rPr>
              <a:t>7 day = 60% of 28 day and 28 day = 80% ultimate strength</a:t>
            </a:r>
            <a:endParaRPr lang="en-US" sz="1900" b="1">
              <a:latin typeface="Helvetica" charset="0"/>
              <a:ea typeface="Helvetica" charset="0"/>
              <a:cs typeface="Helvetica" charset="0"/>
              <a:sym typeface="Helvetica" charset="0"/>
            </a:endParaRPr>
          </a:p>
          <a:p>
            <a:pPr marL="0" indent="0" defTabSz="1300163">
              <a:lnSpc>
                <a:spcPct val="108000"/>
              </a:lnSpc>
              <a:spcBef>
                <a:spcPts val="800"/>
              </a:spcBef>
              <a:buSzTx/>
              <a:buFontTx/>
              <a:buNone/>
            </a:pPr>
            <a:r>
              <a:rPr lang="en-US" sz="3100" b="1">
                <a:latin typeface="Arial" pitchFamily="34" charset="0"/>
                <a:cs typeface="Arial" pitchFamily="34" charset="0"/>
                <a:sym typeface="Arial" pitchFamily="34" charset="0"/>
              </a:rPr>
              <a:t>Typical compressive strength is 3,000 - 6,000 psi</a:t>
            </a:r>
            <a:endParaRPr lang="en-US"/>
          </a:p>
        </p:txBody>
      </p:sp>
      <p:pic>
        <p:nvPicPr>
          <p:cNvPr id="27653" name="Picture 5" descr="image2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51850" y="1516063"/>
            <a:ext cx="4275138" cy="715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7654" name="Group 6"/>
          <p:cNvGrpSpPr>
            <a:grpSpLocks/>
          </p:cNvGrpSpPr>
          <p:nvPr/>
        </p:nvGrpSpPr>
        <p:grpSpPr bwMode="auto">
          <a:xfrm>
            <a:off x="11947525" y="8775700"/>
            <a:ext cx="714375" cy="714375"/>
            <a:chOff x="0" y="0"/>
            <a:chExt cx="57" cy="57"/>
          </a:xfrm>
        </p:grpSpPr>
        <p:sp>
          <p:nvSpPr>
            <p:cNvPr id="27655" name="AutoShape 7"/>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7656" name="Rectangle 8"/>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23</a:t>
              </a:r>
              <a:endParaRPr lang="en-US"/>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8674"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8675" name="Rectangle 3"/>
          <p:cNvSpPr>
            <a:spLocks noChangeArrowheads="1"/>
          </p:cNvSpPr>
          <p:nvPr>
            <p:ph type="body" idx="1"/>
          </p:nvPr>
        </p:nvSpPr>
        <p:spPr>
          <a:xfrm>
            <a:off x="107950" y="1012825"/>
            <a:ext cx="12592050" cy="8334375"/>
          </a:xfrm>
        </p:spPr>
        <p:txBody>
          <a:bodyPr lIns="126435" tIns="72248" rIns="126435" bIns="72248" anchor="t"/>
          <a:lstStyle/>
          <a:p>
            <a:pPr marL="0" indent="0" defTabSz="1300163">
              <a:spcBef>
                <a:spcPts val="800"/>
              </a:spcBef>
              <a:buSzTx/>
              <a:buFontTx/>
              <a:buNone/>
            </a:pPr>
            <a:r>
              <a:rPr lang="en-US" sz="4500" b="1">
                <a:latin typeface="Arial" pitchFamily="34" charset="0"/>
                <a:cs typeface="Arial" pitchFamily="34" charset="0"/>
                <a:sym typeface="Arial" pitchFamily="34" charset="0"/>
              </a:rPr>
              <a:t>Split Tension Test</a:t>
            </a:r>
            <a:endParaRPr lang="en-US" sz="2200" b="1">
              <a:latin typeface="Helvetica" charset="0"/>
              <a:ea typeface="Helvetica" charset="0"/>
              <a:cs typeface="Helvetica" charset="0"/>
              <a:sym typeface="Helvetica" charset="0"/>
            </a:endParaRPr>
          </a:p>
          <a:p>
            <a:pPr marL="0" indent="0" defTabSz="1300163">
              <a:spcBef>
                <a:spcPts val="800"/>
              </a:spcBef>
              <a:buSzTx/>
              <a:buFontTx/>
              <a:buNone/>
            </a:pPr>
            <a:r>
              <a:rPr lang="en-US" sz="2200" b="1">
                <a:latin typeface="Arial" pitchFamily="34" charset="0"/>
                <a:cs typeface="Arial" pitchFamily="34" charset="0"/>
                <a:sym typeface="Arial" pitchFamily="34" charset="0"/>
              </a:rPr>
              <a:t>To measure tensile strength</a:t>
            </a:r>
            <a:endParaRPr lang="en-US" sz="2200" b="1">
              <a:latin typeface="Helvetica" charset="0"/>
              <a:ea typeface="Helvetica" charset="0"/>
              <a:cs typeface="Helvetica" charset="0"/>
              <a:sym typeface="Helvetica" charset="0"/>
            </a:endParaRPr>
          </a:p>
          <a:p>
            <a:pPr marL="0" indent="0" defTabSz="1300163">
              <a:spcBef>
                <a:spcPts val="800"/>
              </a:spcBef>
              <a:buSzTx/>
              <a:buFontTx/>
              <a:buNone/>
            </a:pPr>
            <a:r>
              <a:rPr lang="en-US" sz="2200" b="1">
                <a:latin typeface="Arial" pitchFamily="34" charset="0"/>
                <a:cs typeface="Arial" pitchFamily="34" charset="0"/>
                <a:sym typeface="Arial" pitchFamily="34" charset="0"/>
              </a:rPr>
              <a:t>about 10% of f'</a:t>
            </a:r>
            <a:r>
              <a:rPr lang="en-US" sz="2200" b="1" baseline="-19000">
                <a:latin typeface="Arial" pitchFamily="34" charset="0"/>
                <a:cs typeface="Arial" pitchFamily="34" charset="0"/>
                <a:sym typeface="Arial" pitchFamily="34" charset="0"/>
              </a:rPr>
              <a:t>c</a:t>
            </a:r>
            <a:endParaRPr lang="en-US"/>
          </a:p>
        </p:txBody>
      </p:sp>
      <p:pic>
        <p:nvPicPr>
          <p:cNvPr id="28676" name="Picture 4" descr="image2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4778375"/>
            <a:ext cx="10207625" cy="468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5" descr="image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2600325"/>
            <a:ext cx="5961062" cy="435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8678" name="Group 6"/>
          <p:cNvGrpSpPr>
            <a:grpSpLocks/>
          </p:cNvGrpSpPr>
          <p:nvPr/>
        </p:nvGrpSpPr>
        <p:grpSpPr bwMode="auto">
          <a:xfrm>
            <a:off x="11947525" y="8775700"/>
            <a:ext cx="714375" cy="714375"/>
            <a:chOff x="0" y="0"/>
            <a:chExt cx="57" cy="57"/>
          </a:xfrm>
        </p:grpSpPr>
        <p:sp>
          <p:nvSpPr>
            <p:cNvPr id="28679" name="AutoShape 7"/>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8680" name="Rectangle 8"/>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24</a:t>
              </a:r>
              <a:endParaRPr lang="en-US"/>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9698"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9699" name="Rectangle 3"/>
          <p:cNvSpPr>
            <a:spLocks noChangeArrowheads="1"/>
          </p:cNvSpPr>
          <p:nvPr>
            <p:ph type="body" idx="1"/>
          </p:nvPr>
        </p:nvSpPr>
        <p:spPr>
          <a:xfrm>
            <a:off x="0" y="857250"/>
            <a:ext cx="6523038" cy="7112000"/>
          </a:xfrm>
        </p:spPr>
        <p:txBody>
          <a:bodyPr lIns="126435" tIns="72248" rIns="126435" bIns="72248" anchor="t"/>
          <a:lstStyle/>
          <a:p>
            <a:pPr marL="0" indent="0" defTabSz="1300163">
              <a:spcBef>
                <a:spcPts val="800"/>
              </a:spcBef>
              <a:buSzTx/>
              <a:buFontTx/>
              <a:buNone/>
            </a:pPr>
            <a:r>
              <a:rPr lang="en-US" sz="3200" b="1">
                <a:latin typeface="Helvetica" charset="0"/>
                <a:ea typeface="Helvetica" charset="0"/>
                <a:cs typeface="Helvetica" charset="0"/>
                <a:sym typeface="Helvetica" charset="0"/>
              </a:rPr>
              <a:t>Coarse aggregate material retained on a sieve with 4.75 mm openings </a:t>
            </a:r>
            <a:endParaRPr lang="en-US" sz="3900" b="1">
              <a:latin typeface="Helvetica" charset="0"/>
              <a:ea typeface="Helvetica" charset="0"/>
              <a:cs typeface="Helvetica" charset="0"/>
              <a:sym typeface="Helvetica" charset="0"/>
            </a:endParaRPr>
          </a:p>
          <a:p>
            <a:pPr marL="0" indent="0" defTabSz="1300163">
              <a:spcBef>
                <a:spcPts val="800"/>
              </a:spcBef>
              <a:buSzTx/>
              <a:buFontTx/>
              <a:buNone/>
            </a:pPr>
            <a:r>
              <a:rPr lang="en-US" sz="3200" b="1">
                <a:latin typeface="Helvetica" charset="0"/>
                <a:ea typeface="Helvetica" charset="0"/>
                <a:cs typeface="Helvetica" charset="0"/>
                <a:sym typeface="Helvetica" charset="0"/>
              </a:rPr>
              <a:t>Fine aggregate material passing a sieve with 4.75 mm openings</a:t>
            </a:r>
            <a:endParaRPr lang="en-US"/>
          </a:p>
        </p:txBody>
      </p:sp>
      <p:sp>
        <p:nvSpPr>
          <p:cNvPr id="29700" name="Rectangle 4"/>
          <p:cNvSpPr>
            <a:spLocks/>
          </p:cNvSpPr>
          <p:nvPr/>
        </p:nvSpPr>
        <p:spPr bwMode="auto">
          <a:xfrm>
            <a:off x="6610350" y="2274888"/>
            <a:ext cx="5743575" cy="379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spAutoFit/>
          </a:bodyPr>
          <a:lstStyle/>
          <a:p>
            <a:pPr algn="l" defTabSz="1300163">
              <a:spcBef>
                <a:spcPts val="800"/>
              </a:spcBef>
            </a:pPr>
            <a:r>
              <a:rPr lang="en-US" sz="3200" b="1">
                <a:latin typeface="Helvetica" charset="0"/>
                <a:ea typeface="Helvetica" charset="0"/>
                <a:cs typeface="Helvetica" charset="0"/>
                <a:sym typeface="Helvetica" charset="0"/>
              </a:rPr>
              <a:t>Traditional</a:t>
            </a:r>
            <a:endParaRPr lang="en-US" sz="3900" b="1">
              <a:latin typeface="Helvetica" charset="0"/>
              <a:ea typeface="Helvetica" charset="0"/>
              <a:cs typeface="Helvetica" charset="0"/>
              <a:sym typeface="Helvetica" charset="0"/>
            </a:endParaRPr>
          </a:p>
          <a:p>
            <a:pPr marL="195263" lvl="1" indent="-195263" algn="l" defTabSz="1300163">
              <a:spcBef>
                <a:spcPts val="300"/>
              </a:spcBef>
              <a:buClr>
                <a:srgbClr val="F96A1B"/>
              </a:buClr>
              <a:buSzPct val="100000"/>
              <a:buFont typeface="Wingdings" pitchFamily="2" charset="2"/>
              <a:buChar char="•"/>
            </a:pPr>
            <a:r>
              <a:rPr lang="en-US" sz="2700">
                <a:solidFill>
                  <a:srgbClr val="3333FF"/>
                </a:solidFill>
                <a:latin typeface="Helvetica" charset="0"/>
                <a:ea typeface="Helvetica" charset="0"/>
                <a:cs typeface="Helvetica" charset="0"/>
                <a:sym typeface="Helvetica" charset="0"/>
              </a:rPr>
              <a:t>Maximum aggregate size</a:t>
            </a:r>
            <a:r>
              <a:rPr lang="en-US" sz="2700">
                <a:latin typeface="Helvetica" charset="0"/>
                <a:ea typeface="Helvetica" charset="0"/>
                <a:cs typeface="Helvetica" charset="0"/>
                <a:sym typeface="Helvetica" charset="0"/>
              </a:rPr>
              <a:t> – the largest sieve size that allows all the aggregates to pass</a:t>
            </a:r>
            <a:endParaRPr lang="en-US" sz="3400">
              <a:latin typeface="Helvetica" charset="0"/>
              <a:ea typeface="Helvetica" charset="0"/>
              <a:cs typeface="Helvetica" charset="0"/>
              <a:sym typeface="Helvetica" charset="0"/>
            </a:endParaRPr>
          </a:p>
          <a:p>
            <a:pPr marL="195263" lvl="1" indent="-195263" algn="l" defTabSz="1300163">
              <a:spcBef>
                <a:spcPts val="300"/>
              </a:spcBef>
              <a:buClr>
                <a:srgbClr val="F96A1B"/>
              </a:buClr>
              <a:buSzPct val="100000"/>
              <a:buFont typeface="Wingdings" pitchFamily="2" charset="2"/>
              <a:buChar char="•"/>
            </a:pPr>
            <a:r>
              <a:rPr lang="en-US" sz="2700">
                <a:solidFill>
                  <a:srgbClr val="3333FF"/>
                </a:solidFill>
                <a:latin typeface="Helvetica" charset="0"/>
                <a:ea typeface="Helvetica" charset="0"/>
                <a:cs typeface="Helvetica" charset="0"/>
                <a:sym typeface="Helvetica" charset="0"/>
              </a:rPr>
              <a:t>Nominal maximum aggregate size</a:t>
            </a:r>
            <a:r>
              <a:rPr lang="en-US" sz="2700">
                <a:latin typeface="Helvetica" charset="0"/>
                <a:ea typeface="Helvetica" charset="0"/>
                <a:cs typeface="Helvetica" charset="0"/>
                <a:sym typeface="Helvetica" charset="0"/>
              </a:rPr>
              <a:t> – the first sieve to retain some aggregate, generally less than 10%</a:t>
            </a:r>
            <a:endParaRPr lang="en-US"/>
          </a:p>
        </p:txBody>
      </p:sp>
      <p:sp>
        <p:nvSpPr>
          <p:cNvPr id="29701" name="Rectangle 5"/>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latin typeface="Times New Roman" pitchFamily="18" charset="0"/>
                <a:cs typeface="Times New Roman" pitchFamily="18" charset="0"/>
                <a:sym typeface="Times New Roman" pitchFamily="18" charset="0"/>
              </a:rPr>
              <a:t>25</a:t>
            </a:r>
            <a:endParaRPr lang="en-US"/>
          </a:p>
        </p:txBody>
      </p:sp>
      <p:sp>
        <p:nvSpPr>
          <p:cNvPr id="29702" name="Rectangle 6"/>
          <p:cNvSpPr>
            <a:spLocks noChangeArrowheads="1"/>
          </p:cNvSpPr>
          <p:nvPr>
            <p:ph type="title"/>
          </p:nvPr>
        </p:nvSpPr>
        <p:spPr>
          <a:xfrm>
            <a:off x="849313" y="347663"/>
            <a:ext cx="11615737" cy="812800"/>
          </a:xfrm>
        </p:spPr>
        <p:txBody>
          <a:bodyPr lIns="126435" tIns="72248" rIns="126435" bIns="72248"/>
          <a:lstStyle/>
          <a:p>
            <a:pPr algn="l" defTabSz="1300163"/>
            <a:r>
              <a:rPr lang="en-US" sz="3900" b="1">
                <a:latin typeface="Helvetica" charset="0"/>
                <a:ea typeface="Helvetica" charset="0"/>
                <a:cs typeface="Helvetica" charset="0"/>
                <a:sym typeface="Helvetica" charset="0"/>
              </a:rPr>
              <a:t>AGGREGATE SIZES</a:t>
            </a:r>
            <a:endParaRPr lang="en-US"/>
          </a:p>
        </p:txBody>
      </p:sp>
      <p:grpSp>
        <p:nvGrpSpPr>
          <p:cNvPr id="29703" name="Group 7"/>
          <p:cNvGrpSpPr>
            <a:grpSpLocks/>
          </p:cNvGrpSpPr>
          <p:nvPr/>
        </p:nvGrpSpPr>
        <p:grpSpPr bwMode="auto">
          <a:xfrm>
            <a:off x="1038225" y="3716338"/>
            <a:ext cx="4540250" cy="6342062"/>
            <a:chOff x="0" y="0"/>
            <a:chExt cx="358" cy="500"/>
          </a:xfrm>
        </p:grpSpPr>
        <p:sp>
          <p:nvSpPr>
            <p:cNvPr id="29704" name="AutoShape 8"/>
            <p:cNvSpPr>
              <a:spLocks/>
            </p:cNvSpPr>
            <p:nvPr/>
          </p:nvSpPr>
          <p:spPr bwMode="auto">
            <a:xfrm>
              <a:off x="0" y="69"/>
              <a:ext cx="358" cy="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cubicBezTo>
                    <a:pt x="10800" y="21600"/>
                    <a:pt x="10800" y="21600"/>
                    <a:pt x="10800" y="21600"/>
                  </a:cubicBezTo>
                  <a:lnTo>
                    <a:pt x="10800" y="21599"/>
                  </a:lnTo>
                  <a:cubicBezTo>
                    <a:pt x="4835" y="21599"/>
                    <a:pt x="0" y="16764"/>
                    <a:pt x="0" y="10799"/>
                  </a:cubicBezTo>
                  <a:close/>
                </a:path>
              </a:pathLst>
            </a:custGeom>
            <a:solidFill>
              <a:srgbClr val="969696"/>
            </a:solidFill>
            <a:ln w="54186"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29705" name="Group 9"/>
            <p:cNvGrpSpPr>
              <a:grpSpLocks/>
            </p:cNvGrpSpPr>
            <p:nvPr/>
          </p:nvGrpSpPr>
          <p:grpSpPr bwMode="auto">
            <a:xfrm>
              <a:off x="36" y="69"/>
              <a:ext cx="286" cy="353"/>
              <a:chOff x="0" y="0"/>
              <a:chExt cx="285" cy="352"/>
            </a:xfrm>
          </p:grpSpPr>
          <p:sp>
            <p:nvSpPr>
              <p:cNvPr id="29706" name="Line 10"/>
              <p:cNvSpPr>
                <a:spLocks noChangeShapeType="1"/>
              </p:cNvSpPr>
              <p:nvPr/>
            </p:nvSpPr>
            <p:spPr bwMode="auto">
              <a:xfrm>
                <a:off x="0" y="64"/>
                <a:ext cx="0" cy="224"/>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07" name="Line 11"/>
              <p:cNvSpPr>
                <a:spLocks noChangeShapeType="1"/>
              </p:cNvSpPr>
              <p:nvPr/>
            </p:nvSpPr>
            <p:spPr bwMode="auto">
              <a:xfrm>
                <a:off x="47" y="24"/>
                <a:ext cx="1" cy="304"/>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08" name="Line 12"/>
              <p:cNvSpPr>
                <a:spLocks noChangeShapeType="1"/>
              </p:cNvSpPr>
              <p:nvPr/>
            </p:nvSpPr>
            <p:spPr bwMode="auto">
              <a:xfrm>
                <a:off x="142" y="0"/>
                <a:ext cx="1" cy="352"/>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09" name="Line 13"/>
              <p:cNvSpPr>
                <a:spLocks noChangeShapeType="1"/>
              </p:cNvSpPr>
              <p:nvPr/>
            </p:nvSpPr>
            <p:spPr bwMode="auto">
              <a:xfrm>
                <a:off x="94" y="8"/>
                <a:ext cx="1" cy="336"/>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0" name="Line 14"/>
              <p:cNvSpPr>
                <a:spLocks noChangeShapeType="1"/>
              </p:cNvSpPr>
              <p:nvPr/>
            </p:nvSpPr>
            <p:spPr bwMode="auto">
              <a:xfrm>
                <a:off x="189" y="8"/>
                <a:ext cx="1" cy="336"/>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1" name="Line 15"/>
              <p:cNvSpPr>
                <a:spLocks noChangeShapeType="1"/>
              </p:cNvSpPr>
              <p:nvPr/>
            </p:nvSpPr>
            <p:spPr bwMode="auto">
              <a:xfrm>
                <a:off x="284" y="72"/>
                <a:ext cx="1" cy="208"/>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Line 16"/>
              <p:cNvSpPr>
                <a:spLocks noChangeShapeType="1"/>
              </p:cNvSpPr>
              <p:nvPr/>
            </p:nvSpPr>
            <p:spPr bwMode="auto">
              <a:xfrm>
                <a:off x="237" y="28"/>
                <a:ext cx="1" cy="296"/>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9713" name="Group 17"/>
            <p:cNvGrpSpPr>
              <a:grpSpLocks/>
            </p:cNvGrpSpPr>
            <p:nvPr/>
          </p:nvGrpSpPr>
          <p:grpSpPr bwMode="auto">
            <a:xfrm>
              <a:off x="178" y="0"/>
              <a:ext cx="2" cy="500"/>
              <a:chOff x="0" y="0"/>
              <a:chExt cx="1" cy="500"/>
            </a:xfrm>
          </p:grpSpPr>
          <p:sp>
            <p:nvSpPr>
              <p:cNvPr id="29714" name="Line 18"/>
              <p:cNvSpPr>
                <a:spLocks noChangeShapeType="1"/>
              </p:cNvSpPr>
              <p:nvPr/>
            </p:nvSpPr>
            <p:spPr bwMode="auto">
              <a:xfrm>
                <a:off x="0" y="271"/>
                <a:ext cx="1" cy="229"/>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5" name="Line 19"/>
              <p:cNvSpPr>
                <a:spLocks noChangeShapeType="1"/>
              </p:cNvSpPr>
              <p:nvPr/>
            </p:nvSpPr>
            <p:spPr bwMode="auto">
              <a:xfrm>
                <a:off x="0" y="184"/>
                <a:ext cx="0" cy="310"/>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6" name="Line 20"/>
              <p:cNvSpPr>
                <a:spLocks noChangeShapeType="1"/>
              </p:cNvSpPr>
              <p:nvPr/>
            </p:nvSpPr>
            <p:spPr bwMode="auto">
              <a:xfrm>
                <a:off x="0" y="66"/>
                <a:ext cx="1" cy="359"/>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7" name="Line 21"/>
              <p:cNvSpPr>
                <a:spLocks noChangeShapeType="1"/>
              </p:cNvSpPr>
              <p:nvPr/>
            </p:nvSpPr>
            <p:spPr bwMode="auto">
              <a:xfrm>
                <a:off x="0" y="121"/>
                <a:ext cx="1" cy="342"/>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8" name="Line 22"/>
              <p:cNvSpPr>
                <a:spLocks noChangeShapeType="1"/>
              </p:cNvSpPr>
              <p:nvPr/>
            </p:nvSpPr>
            <p:spPr bwMode="auto">
              <a:xfrm>
                <a:off x="0" y="28"/>
                <a:ext cx="1" cy="342"/>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9" name="Line 23"/>
              <p:cNvSpPr>
                <a:spLocks noChangeShapeType="1"/>
              </p:cNvSpPr>
              <p:nvPr/>
            </p:nvSpPr>
            <p:spPr bwMode="auto">
              <a:xfrm>
                <a:off x="0" y="0"/>
                <a:ext cx="0" cy="212"/>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0" name="Line 24"/>
              <p:cNvSpPr>
                <a:spLocks noChangeShapeType="1"/>
              </p:cNvSpPr>
              <p:nvPr/>
            </p:nvSpPr>
            <p:spPr bwMode="auto">
              <a:xfrm>
                <a:off x="0" y="2"/>
                <a:ext cx="1" cy="301"/>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29721" name="Rectangle 25"/>
          <p:cNvSpPr>
            <a:spLocks/>
          </p:cNvSpPr>
          <p:nvPr/>
        </p:nvSpPr>
        <p:spPr bwMode="auto">
          <a:xfrm>
            <a:off x="1619250" y="6858000"/>
            <a:ext cx="1400175" cy="546100"/>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2700">
                <a:latin typeface="Times New Roman" pitchFamily="18" charset="0"/>
                <a:cs typeface="Times New Roman" pitchFamily="18" charset="0"/>
                <a:sym typeface="Times New Roman" pitchFamily="18" charset="0"/>
              </a:rPr>
              <a:t>4.75mm</a:t>
            </a:r>
            <a:endParaRPr lang="en-US"/>
          </a:p>
        </p:txBody>
      </p:sp>
      <p:sp>
        <p:nvSpPr>
          <p:cNvPr id="29722" name="Line 26"/>
          <p:cNvSpPr>
            <a:spLocks noChangeShapeType="1"/>
          </p:cNvSpPr>
          <p:nvPr/>
        </p:nvSpPr>
        <p:spPr bwMode="auto">
          <a:xfrm>
            <a:off x="1584325" y="6845300"/>
            <a:ext cx="0" cy="574675"/>
          </a:xfrm>
          <a:prstGeom prst="line">
            <a:avLst/>
          </a:prstGeom>
          <a:noFill/>
          <a:ln w="18062" cap="flat" cmpd="sng">
            <a:solidFill>
              <a:srgbClr val="000000"/>
            </a:solidFill>
            <a:prstDash val="solid"/>
            <a:round/>
            <a:headEnd type="stealth" w="med" len="me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3" name="Line 27"/>
          <p:cNvSpPr>
            <a:spLocks noChangeShapeType="1"/>
          </p:cNvSpPr>
          <p:nvPr/>
        </p:nvSpPr>
        <p:spPr bwMode="auto">
          <a:xfrm>
            <a:off x="2095500" y="6564313"/>
            <a:ext cx="606425" cy="0"/>
          </a:xfrm>
          <a:prstGeom prst="line">
            <a:avLst/>
          </a:prstGeom>
          <a:noFill/>
          <a:ln w="18062" cap="flat" cmpd="sng">
            <a:solidFill>
              <a:srgbClr val="000000"/>
            </a:solidFill>
            <a:prstDash val="solid"/>
            <a:round/>
            <a:headEnd type="stealth" w="med" len="me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4" name="Rectangle 28"/>
          <p:cNvSpPr>
            <a:spLocks/>
          </p:cNvSpPr>
          <p:nvPr/>
        </p:nvSpPr>
        <p:spPr bwMode="auto">
          <a:xfrm>
            <a:off x="3308350" y="5041900"/>
            <a:ext cx="498475" cy="2365375"/>
          </a:xfrm>
          <a:prstGeom prst="rect">
            <a:avLst/>
          </a:prstGeom>
          <a:solidFill>
            <a:srgbClr val="000000">
              <a:alpha val="0"/>
            </a:srgbClr>
          </a:solidFill>
          <a:ln w="54186" cap="flat" cmpd="sng">
            <a:solidFill>
              <a:srgbClr val="FF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29725" name="Rectangle 29"/>
          <p:cNvSpPr>
            <a:spLocks/>
          </p:cNvSpPr>
          <p:nvPr/>
        </p:nvSpPr>
        <p:spPr bwMode="auto">
          <a:xfrm>
            <a:off x="3228975" y="5562600"/>
            <a:ext cx="708025"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a:latin typeface="Times New Roman" pitchFamily="18" charset="0"/>
                <a:cs typeface="Times New Roman" pitchFamily="18" charset="0"/>
                <a:sym typeface="Times New Roman" pitchFamily="18" charset="0"/>
              </a:rPr>
              <a:t>1”</a:t>
            </a:r>
            <a:endParaRPr lang="en-US"/>
          </a:p>
        </p:txBody>
      </p:sp>
      <p:sp>
        <p:nvSpPr>
          <p:cNvPr id="29726" name="Line 30"/>
          <p:cNvSpPr>
            <a:spLocks noChangeShapeType="1"/>
          </p:cNvSpPr>
          <p:nvPr/>
        </p:nvSpPr>
        <p:spPr bwMode="auto">
          <a:xfrm>
            <a:off x="3927475" y="5051425"/>
            <a:ext cx="0" cy="2333625"/>
          </a:xfrm>
          <a:prstGeom prst="line">
            <a:avLst/>
          </a:prstGeom>
          <a:noFill/>
          <a:ln w="18062" cap="flat" cmpd="sng">
            <a:solidFill>
              <a:srgbClr val="FF0000"/>
            </a:solidFill>
            <a:prstDash val="solid"/>
            <a:round/>
            <a:headEnd type="stealth" w="med" len="me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7" name="Rectangle 31"/>
          <p:cNvSpPr>
            <a:spLocks/>
          </p:cNvSpPr>
          <p:nvPr/>
        </p:nvSpPr>
        <p:spPr bwMode="auto">
          <a:xfrm>
            <a:off x="7802563" y="6450013"/>
            <a:ext cx="3484562" cy="1371600"/>
          </a:xfrm>
          <a:prstGeom prst="rect">
            <a:avLst/>
          </a:pr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700">
                <a:latin typeface="Times New Roman" pitchFamily="18" charset="0"/>
                <a:cs typeface="Times New Roman" pitchFamily="18" charset="0"/>
                <a:sym typeface="Times New Roman" pitchFamily="18" charset="0"/>
              </a:rPr>
              <a:t>#4 sieve = </a:t>
            </a:r>
            <a:br>
              <a:rPr lang="en-US" sz="2700">
                <a:latin typeface="Times New Roman" pitchFamily="18" charset="0"/>
                <a:cs typeface="Times New Roman" pitchFamily="18" charset="0"/>
                <a:sym typeface="Times New Roman" pitchFamily="18" charset="0"/>
              </a:rPr>
            </a:br>
            <a:r>
              <a:rPr lang="en-US" sz="2700">
                <a:latin typeface="Times New Roman" pitchFamily="18" charset="0"/>
                <a:cs typeface="Times New Roman" pitchFamily="18" charset="0"/>
                <a:sym typeface="Times New Roman" pitchFamily="18" charset="0"/>
              </a:rPr>
              <a:t>four openings/linear inch</a:t>
            </a:r>
            <a:endParaRPr lang="en-US"/>
          </a:p>
        </p:txBody>
      </p:sp>
      <p:pic>
        <p:nvPicPr>
          <p:cNvPr id="29728" name="Picture 32" descr="image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675" y="4287838"/>
            <a:ext cx="5051425" cy="483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0722"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0723" name="Rectangle 3"/>
          <p:cNvSpPr>
            <a:spLocks noChangeArrowheads="1"/>
          </p:cNvSpPr>
          <p:nvPr>
            <p:ph type="body" idx="1"/>
          </p:nvPr>
        </p:nvSpPr>
        <p:spPr>
          <a:xfrm>
            <a:off x="0" y="1708150"/>
            <a:ext cx="6345238" cy="7112000"/>
          </a:xfrm>
        </p:spPr>
        <p:txBody>
          <a:bodyPr lIns="126435" tIns="72248" rIns="126435" bIns="72248" anchor="t"/>
          <a:lstStyle/>
          <a:p>
            <a:pPr marL="246063" lvl="1" indent="-246063" defTabSz="1300163">
              <a:lnSpc>
                <a:spcPct val="110000"/>
              </a:lnSpc>
              <a:spcBef>
                <a:spcPts val="300"/>
              </a:spcBef>
              <a:buClr>
                <a:srgbClr val="000000"/>
              </a:buClr>
              <a:buFont typeface="Wingdings" pitchFamily="2" charset="2"/>
              <a:buChar char="•"/>
            </a:pPr>
            <a:r>
              <a:rPr lang="en-US" sz="3400">
                <a:latin typeface="Helvetica" charset="0"/>
                <a:ea typeface="Helvetica" charset="0"/>
                <a:cs typeface="Helvetica" charset="0"/>
                <a:sym typeface="Helvetica" charset="0"/>
              </a:rPr>
              <a:t>Resist </a:t>
            </a:r>
            <a:r>
              <a:rPr lang="en-US" sz="3400">
                <a:solidFill>
                  <a:srgbClr val="3333FF"/>
                </a:solidFill>
                <a:latin typeface="Helvetica" charset="0"/>
                <a:ea typeface="Helvetica" charset="0"/>
                <a:cs typeface="Helvetica" charset="0"/>
                <a:sym typeface="Helvetica" charset="0"/>
              </a:rPr>
              <a:t>load</a:t>
            </a:r>
            <a:r>
              <a:rPr lang="en-US" sz="3400">
                <a:latin typeface="Helvetica" charset="0"/>
                <a:ea typeface="Helvetica" charset="0"/>
                <a:cs typeface="Helvetica" charset="0"/>
                <a:sym typeface="Helvetica" charset="0"/>
              </a:rPr>
              <a:t> damage </a:t>
            </a:r>
          </a:p>
          <a:p>
            <a:pPr marL="471488" lvl="2" indent="-234950" defTabSz="1300163">
              <a:lnSpc>
                <a:spcPct val="110000"/>
              </a:lnSpc>
              <a:spcBef>
                <a:spcPts val="300"/>
              </a:spcBef>
              <a:buClr>
                <a:srgbClr val="000000"/>
              </a:buClr>
              <a:buFont typeface="Wingdings" pitchFamily="2" charset="2"/>
              <a:buChar char="•"/>
            </a:pPr>
            <a:r>
              <a:rPr lang="en-US" sz="2800">
                <a:latin typeface="Helvetica" charset="0"/>
                <a:ea typeface="Helvetica" charset="0"/>
                <a:cs typeface="Helvetica" charset="0"/>
                <a:sym typeface="Helvetica" charset="0"/>
              </a:rPr>
              <a:t>During construction</a:t>
            </a:r>
          </a:p>
          <a:p>
            <a:pPr marL="471488" lvl="2" indent="-234950" defTabSz="1300163">
              <a:lnSpc>
                <a:spcPct val="110000"/>
              </a:lnSpc>
              <a:spcBef>
                <a:spcPts val="300"/>
              </a:spcBef>
              <a:buClr>
                <a:srgbClr val="000000"/>
              </a:buClr>
              <a:buFont typeface="Wingdings" pitchFamily="2" charset="2"/>
              <a:buChar char="•"/>
            </a:pPr>
            <a:r>
              <a:rPr lang="en-US" sz="2800">
                <a:latin typeface="Helvetica" charset="0"/>
                <a:ea typeface="Helvetica" charset="0"/>
                <a:cs typeface="Helvetica" charset="0"/>
                <a:sym typeface="Helvetica" charset="0"/>
              </a:rPr>
              <a:t>Traffic loads</a:t>
            </a:r>
          </a:p>
        </p:txBody>
      </p:sp>
      <p:sp>
        <p:nvSpPr>
          <p:cNvPr id="30724" name="Rectangle 4"/>
          <p:cNvSpPr>
            <a:spLocks/>
          </p:cNvSpPr>
          <p:nvPr/>
        </p:nvSpPr>
        <p:spPr bwMode="auto">
          <a:xfrm>
            <a:off x="6656388" y="1658938"/>
            <a:ext cx="6348412" cy="711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spAutoFit/>
          </a:bodyPr>
          <a:lstStyle/>
          <a:p>
            <a:pPr marL="246063" lvl="1" indent="-246063" algn="l" defTabSz="1300163">
              <a:spcBef>
                <a:spcPts val="300"/>
              </a:spcBef>
              <a:buClr>
                <a:srgbClr val="F96A1B"/>
              </a:buClr>
              <a:buSzPct val="100000"/>
              <a:buFont typeface="Wingdings" pitchFamily="2" charset="2"/>
              <a:buChar char="•"/>
            </a:pPr>
            <a:r>
              <a:rPr lang="en-US" sz="3400">
                <a:latin typeface="Helvetica" charset="0"/>
                <a:ea typeface="Helvetica" charset="0"/>
                <a:cs typeface="Helvetica" charset="0"/>
                <a:sym typeface="Helvetica" charset="0"/>
              </a:rPr>
              <a:t>LA abrasion test</a:t>
            </a:r>
            <a:endParaRPr lang="en-US"/>
          </a:p>
        </p:txBody>
      </p:sp>
      <p:sp>
        <p:nvSpPr>
          <p:cNvPr id="30725" name="Rectangle 5"/>
          <p:cNvSpPr>
            <a:spLocks noChangeArrowheads="1"/>
          </p:cNvSpPr>
          <p:nvPr>
            <p:ph type="title"/>
          </p:nvPr>
        </p:nvSpPr>
        <p:spPr>
          <a:xfrm>
            <a:off x="1008063" y="896938"/>
            <a:ext cx="11615737" cy="812800"/>
          </a:xfrm>
        </p:spPr>
        <p:txBody>
          <a:bodyPr lIns="126435" tIns="72248" rIns="126435" bIns="72248"/>
          <a:lstStyle/>
          <a:p>
            <a:pPr algn="l" defTabSz="1300163"/>
            <a:r>
              <a:rPr lang="en-US" sz="3900" b="1">
                <a:latin typeface="Helvetica" charset="0"/>
                <a:ea typeface="Helvetica" charset="0"/>
                <a:cs typeface="Helvetica" charset="0"/>
                <a:sym typeface="Helvetica" charset="0"/>
              </a:rPr>
              <a:t>TOUGHNESS &amp; ABRASION RESISTANCE</a:t>
            </a:r>
            <a:endParaRPr lang="en-US"/>
          </a:p>
        </p:txBody>
      </p:sp>
      <p:pic>
        <p:nvPicPr>
          <p:cNvPr id="30726" name="Picture 6" descr="image24.jpg">
            <a:hlinkClick r:id="rId2"/>
          </p:cNvPr>
          <p:cNvPicPr>
            <a:picLocks noChangeAspect="1"/>
          </p:cNvPicPr>
          <p:nvPr/>
        </p:nvPicPr>
        <p:blipFill>
          <a:blip r:embed="rId3">
            <a:extLst>
              <a:ext uri="{28A0092B-C50C-407E-A947-70E740481C1C}">
                <a14:useLocalDpi xmlns:a14="http://schemas.microsoft.com/office/drawing/2010/main" val="0"/>
              </a:ext>
            </a:extLst>
          </a:blip>
          <a:srcRect l="2187" r="10573" b="3040"/>
          <a:stretch>
            <a:fillRect/>
          </a:stretch>
        </p:blipFill>
        <p:spPr bwMode="auto">
          <a:xfrm>
            <a:off x="4411663" y="3273425"/>
            <a:ext cx="3132137"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7" name="Picture 7" descr="image25.jpg">
            <a:hlinkClick r:id="rId4"/>
          </p:cNvPr>
          <p:cNvPicPr>
            <a:picLocks noChangeAspect="1"/>
          </p:cNvPicPr>
          <p:nvPr/>
        </p:nvPicPr>
        <p:blipFill>
          <a:blip r:embed="rId5">
            <a:extLst>
              <a:ext uri="{28A0092B-C50C-407E-A947-70E740481C1C}">
                <a14:useLocalDpi xmlns:a14="http://schemas.microsoft.com/office/drawing/2010/main" val="0"/>
              </a:ext>
            </a:extLst>
          </a:blip>
          <a:srcRect t="11359" r="51041"/>
          <a:stretch>
            <a:fillRect/>
          </a:stretch>
        </p:blipFill>
        <p:spPr bwMode="auto">
          <a:xfrm>
            <a:off x="866775" y="3575050"/>
            <a:ext cx="2190750" cy="390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8" name="Picture 8" descr="image25.jpg">
            <a:hlinkClick r:id="rId4"/>
          </p:cNvPr>
          <p:cNvPicPr>
            <a:picLocks noChangeAspect="1"/>
          </p:cNvPicPr>
          <p:nvPr/>
        </p:nvPicPr>
        <p:blipFill>
          <a:blip r:embed="rId5">
            <a:extLst>
              <a:ext uri="{28A0092B-C50C-407E-A947-70E740481C1C}">
                <a14:useLocalDpi xmlns:a14="http://schemas.microsoft.com/office/drawing/2010/main" val="0"/>
              </a:ext>
            </a:extLst>
          </a:blip>
          <a:srcRect l="50240" t="11359"/>
          <a:stretch>
            <a:fillRect/>
          </a:stretch>
        </p:blipFill>
        <p:spPr bwMode="auto">
          <a:xfrm>
            <a:off x="9313863" y="3251200"/>
            <a:ext cx="2227262" cy="390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9" name="Rectangle 9"/>
          <p:cNvSpPr>
            <a:spLocks/>
          </p:cNvSpPr>
          <p:nvPr/>
        </p:nvSpPr>
        <p:spPr bwMode="auto">
          <a:xfrm>
            <a:off x="-14288" y="7705725"/>
            <a:ext cx="4492626"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buClr>
                <a:srgbClr val="000000"/>
              </a:buClr>
              <a:buSzPct val="100000"/>
              <a:buFont typeface="ArialMT" charset="0"/>
              <a:buChar char="•"/>
            </a:pPr>
            <a:r>
              <a:rPr lang="en-US" sz="3200">
                <a:latin typeface="Times New Roman" pitchFamily="18" charset="0"/>
                <a:cs typeface="Times New Roman" pitchFamily="18" charset="0"/>
                <a:sym typeface="Times New Roman" pitchFamily="18" charset="0"/>
              </a:rPr>
              <a:t>Prepare sample</a:t>
            </a:r>
            <a:endParaRPr lang="en-US" sz="2500">
              <a:latin typeface="Times New Roman" pitchFamily="18" charset="0"/>
              <a:cs typeface="Times New Roman" pitchFamily="18" charset="0"/>
              <a:sym typeface="Times New Roman" pitchFamily="18" charset="0"/>
            </a:endParaRPr>
          </a:p>
          <a:p>
            <a:pPr algn="l" defTabSz="1300163">
              <a:buClr>
                <a:srgbClr val="000000"/>
              </a:buClr>
              <a:buSzPct val="100000"/>
              <a:buFont typeface="ArialMT" charset="0"/>
              <a:buChar char="•"/>
            </a:pPr>
            <a:r>
              <a:rPr lang="en-US" sz="3200">
                <a:latin typeface="Times New Roman" pitchFamily="18" charset="0"/>
                <a:cs typeface="Times New Roman" pitchFamily="18" charset="0"/>
                <a:sym typeface="Times New Roman" pitchFamily="18" charset="0"/>
              </a:rPr>
              <a:t>Minimum mass original</a:t>
            </a:r>
            <a:endParaRPr lang="en-US" sz="2500">
              <a:latin typeface="Times New Roman" pitchFamily="18" charset="0"/>
              <a:cs typeface="Times New Roman" pitchFamily="18" charset="0"/>
              <a:sym typeface="Times New Roman" pitchFamily="18" charset="0"/>
            </a:endParaRPr>
          </a:p>
          <a:p>
            <a:pPr algn="l" defTabSz="1300163">
              <a:buClr>
                <a:srgbClr val="000000"/>
              </a:buClr>
              <a:buSzPct val="100000"/>
              <a:buFont typeface="ArialMT" charset="0"/>
              <a:buChar char="•"/>
            </a:pPr>
            <a:r>
              <a:rPr lang="en-US" sz="3200">
                <a:latin typeface="Times New Roman" pitchFamily="18" charset="0"/>
                <a:cs typeface="Times New Roman" pitchFamily="18" charset="0"/>
                <a:sym typeface="Times New Roman" pitchFamily="18" charset="0"/>
              </a:rPr>
              <a:t>Specified gradation</a:t>
            </a:r>
            <a:endParaRPr lang="en-US"/>
          </a:p>
        </p:txBody>
      </p:sp>
      <p:pic>
        <p:nvPicPr>
          <p:cNvPr id="30730" name="Picture 10" descr="image26.png">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89925" y="7705725"/>
            <a:ext cx="4687888"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31" name="Rectangle 11"/>
          <p:cNvSpPr>
            <a:spLocks/>
          </p:cNvSpPr>
          <p:nvPr/>
        </p:nvSpPr>
        <p:spPr bwMode="auto">
          <a:xfrm>
            <a:off x="4186238" y="7304088"/>
            <a:ext cx="4443412"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buClr>
                <a:srgbClr val="000000"/>
              </a:buClr>
              <a:buSzPct val="100000"/>
              <a:buFont typeface="TimesNewRomanPSMT" charset="0"/>
              <a:buChar char="•"/>
            </a:pPr>
            <a:r>
              <a:rPr lang="en-US" sz="3200">
                <a:latin typeface="Times New Roman" pitchFamily="18" charset="0"/>
                <a:cs typeface="Times New Roman" pitchFamily="18" charset="0"/>
                <a:sym typeface="Times New Roman" pitchFamily="18" charset="0"/>
              </a:rPr>
              <a:t>Charge drum w/ sample</a:t>
            </a:r>
            <a:endParaRPr lang="en-US" sz="2500">
              <a:latin typeface="Times New Roman" pitchFamily="18" charset="0"/>
              <a:cs typeface="Times New Roman" pitchFamily="18" charset="0"/>
              <a:sym typeface="Times New Roman" pitchFamily="18" charset="0"/>
            </a:endParaRPr>
          </a:p>
          <a:p>
            <a:pPr algn="l" defTabSz="1300163">
              <a:buClr>
                <a:srgbClr val="000000"/>
              </a:buClr>
              <a:buSzPct val="100000"/>
              <a:buFont typeface="TimesNewRomanPSMT" charset="0"/>
              <a:buChar char="•"/>
            </a:pPr>
            <a:r>
              <a:rPr lang="en-US" sz="3200">
                <a:latin typeface="Times New Roman" pitchFamily="18" charset="0"/>
                <a:cs typeface="Times New Roman" pitchFamily="18" charset="0"/>
                <a:sym typeface="Times New Roman" pitchFamily="18" charset="0"/>
              </a:rPr>
              <a:t>Steel spheres</a:t>
            </a:r>
            <a:endParaRPr lang="en-US" sz="2500">
              <a:latin typeface="Times New Roman" pitchFamily="18" charset="0"/>
              <a:cs typeface="Times New Roman" pitchFamily="18" charset="0"/>
              <a:sym typeface="Times New Roman" pitchFamily="18" charset="0"/>
            </a:endParaRPr>
          </a:p>
          <a:p>
            <a:pPr algn="l" defTabSz="1300163">
              <a:buClr>
                <a:srgbClr val="000000"/>
              </a:buClr>
              <a:buSzPct val="100000"/>
              <a:buFont typeface="TimesNewRomanPSMT" charset="0"/>
              <a:buChar char="•"/>
            </a:pPr>
            <a:r>
              <a:rPr lang="en-US" sz="3200">
                <a:latin typeface="Times New Roman" pitchFamily="18" charset="0"/>
                <a:cs typeface="Times New Roman" pitchFamily="18" charset="0"/>
                <a:sym typeface="Times New Roman" pitchFamily="18" charset="0"/>
              </a:rPr>
              <a:t>500 revolutions</a:t>
            </a:r>
            <a:endParaRPr lang="en-US"/>
          </a:p>
        </p:txBody>
      </p:sp>
      <p:sp>
        <p:nvSpPr>
          <p:cNvPr id="30732" name="Rectangle 12"/>
          <p:cNvSpPr>
            <a:spLocks/>
          </p:cNvSpPr>
          <p:nvPr/>
        </p:nvSpPr>
        <p:spPr bwMode="auto">
          <a:xfrm>
            <a:off x="8890000" y="7245350"/>
            <a:ext cx="1335088"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buClr>
                <a:srgbClr val="000000"/>
              </a:buClr>
              <a:buSzPct val="100000"/>
              <a:buFont typeface="TimesNewRomanPSMT" charset="0"/>
              <a:buChar char="•"/>
            </a:pPr>
            <a:r>
              <a:rPr lang="en-US" sz="3200">
                <a:latin typeface="Times New Roman" pitchFamily="18" charset="0"/>
                <a:cs typeface="Times New Roman" pitchFamily="18" charset="0"/>
                <a:sym typeface="Times New Roman" pitchFamily="18" charset="0"/>
              </a:rPr>
              <a:t>Sieve</a:t>
            </a:r>
            <a:endParaRPr lang="en-US"/>
          </a:p>
        </p:txBody>
      </p:sp>
      <p:sp>
        <p:nvSpPr>
          <p:cNvPr id="30733" name="Rectangle 13"/>
          <p:cNvSpPr>
            <a:spLocks/>
          </p:cNvSpPr>
          <p:nvPr/>
        </p:nvSpPr>
        <p:spPr bwMode="auto">
          <a:xfrm>
            <a:off x="10113963" y="9144000"/>
            <a:ext cx="278606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algn="r" defTabSz="1300163"/>
            <a:r>
              <a:rPr lang="en-US" sz="1800">
                <a:latin typeface="Times New Roman" pitchFamily="18" charset="0"/>
                <a:cs typeface="Times New Roman" pitchFamily="18" charset="0"/>
                <a:sym typeface="Times New Roman" pitchFamily="18" charset="0"/>
              </a:rPr>
              <a:t>26</a:t>
            </a:r>
            <a:endParaRPr lang="en-US"/>
          </a:p>
        </p:txBody>
      </p:sp>
      <p:grpSp>
        <p:nvGrpSpPr>
          <p:cNvPr id="30734" name="Group 14"/>
          <p:cNvGrpSpPr>
            <a:grpSpLocks/>
          </p:cNvGrpSpPr>
          <p:nvPr/>
        </p:nvGrpSpPr>
        <p:grpSpPr bwMode="auto">
          <a:xfrm>
            <a:off x="11947525" y="8775700"/>
            <a:ext cx="714375" cy="714375"/>
            <a:chOff x="0" y="0"/>
            <a:chExt cx="57" cy="57"/>
          </a:xfrm>
        </p:grpSpPr>
        <p:sp>
          <p:nvSpPr>
            <p:cNvPr id="30735" name="AutoShape 15"/>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0736" name="Rectangle 16"/>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26</a:t>
              </a:r>
              <a:endParaRPr lang="en-US"/>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1"/>
          <p:cNvSpPr>
            <a:spLocks/>
          </p:cNvSpPr>
          <p:nvPr/>
        </p:nvSpPr>
        <p:spPr bwMode="auto">
          <a:xfrm>
            <a:off x="0" y="3765550"/>
            <a:ext cx="5080000" cy="5988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1746" name="AutoShape 2"/>
          <p:cNvSpPr>
            <a:spLocks/>
          </p:cNvSpPr>
          <p:nvPr/>
        </p:nvSpPr>
        <p:spPr bwMode="auto">
          <a:xfrm>
            <a:off x="-3175" y="0"/>
            <a:ext cx="13006388" cy="975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8274" y="0"/>
                </a:lnTo>
                <a:lnTo>
                  <a:pt x="21600" y="2"/>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1747" name="Rectangle 3"/>
          <p:cNvSpPr>
            <a:spLocks/>
          </p:cNvSpPr>
          <p:nvPr/>
        </p:nvSpPr>
        <p:spPr bwMode="auto">
          <a:xfrm>
            <a:off x="1411288" y="4162425"/>
            <a:ext cx="10418762"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497" tIns="72248" rIns="144497" bIns="72248"/>
          <a:lstStyle/>
          <a:p>
            <a:pPr defTabSz="1355725">
              <a:lnSpc>
                <a:spcPct val="90000"/>
              </a:lnSpc>
              <a:spcBef>
                <a:spcPts val="500"/>
              </a:spcBef>
            </a:pPr>
            <a:r>
              <a:rPr lang="en-US" sz="5100" b="1">
                <a:solidFill>
                  <a:srgbClr val="0070C0"/>
                </a:solidFill>
                <a:latin typeface="Arial" pitchFamily="34" charset="0"/>
                <a:cs typeface="Arial" pitchFamily="34" charset="0"/>
                <a:sym typeface="Arial" pitchFamily="34" charset="0"/>
              </a:rPr>
              <a:t>Section 4</a:t>
            </a:r>
          </a:p>
          <a:p>
            <a:pPr defTabSz="1355725">
              <a:lnSpc>
                <a:spcPct val="90000"/>
              </a:lnSpc>
              <a:spcBef>
                <a:spcPts val="500"/>
              </a:spcBef>
            </a:pPr>
            <a:r>
              <a:rPr lang="en-US" sz="5900" b="1">
                <a:effectLst>
                  <a:outerShdw blurRad="38100" dist="38100" dir="2700000" algn="tl">
                    <a:srgbClr val="C0C0C0"/>
                  </a:outerShdw>
                </a:effectLst>
                <a:latin typeface="Arial" pitchFamily="34" charset="0"/>
                <a:cs typeface="Arial" pitchFamily="34" charset="0"/>
                <a:sym typeface="Arial" pitchFamily="34" charset="0"/>
              </a:rPr>
              <a:t>Properties of Aggregates</a:t>
            </a:r>
            <a:endParaRPr lang="en-US"/>
          </a:p>
        </p:txBody>
      </p:sp>
      <p:pic>
        <p:nvPicPr>
          <p:cNvPr id="31748" name="Picture 4" descr="image27.jpg"/>
          <p:cNvPicPr>
            <a:picLocks noChangeAspect="1"/>
          </p:cNvPicPr>
          <p:nvPr/>
        </p:nvPicPr>
        <p:blipFill>
          <a:blip r:embed="rId2">
            <a:extLst>
              <a:ext uri="{28A0092B-C50C-407E-A947-70E740481C1C}">
                <a14:useLocalDpi xmlns:a14="http://schemas.microsoft.com/office/drawing/2010/main" val="0"/>
              </a:ext>
            </a:extLst>
          </a:blip>
          <a:srcRect l="42482" t="20966"/>
          <a:stretch>
            <a:fillRect/>
          </a:stretch>
        </p:blipFill>
        <p:spPr bwMode="auto">
          <a:xfrm>
            <a:off x="3467100" y="0"/>
            <a:ext cx="5891213" cy="416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1749" name="Group 5"/>
          <p:cNvGrpSpPr>
            <a:grpSpLocks/>
          </p:cNvGrpSpPr>
          <p:nvPr/>
        </p:nvGrpSpPr>
        <p:grpSpPr bwMode="auto">
          <a:xfrm>
            <a:off x="11947525" y="8775700"/>
            <a:ext cx="714375" cy="714375"/>
            <a:chOff x="0" y="0"/>
            <a:chExt cx="57" cy="57"/>
          </a:xfrm>
        </p:grpSpPr>
        <p:sp>
          <p:nvSpPr>
            <p:cNvPr id="31750"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1751"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27</a:t>
              </a:r>
              <a:endParaRPr lang="en-US"/>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770"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pic>
        <p:nvPicPr>
          <p:cNvPr id="32771" name="Picture 3" descr="image28.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2988" y="6242050"/>
            <a:ext cx="1963737"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Rectangle 4"/>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latin typeface="Times New Roman" pitchFamily="18" charset="0"/>
                <a:cs typeface="Times New Roman" pitchFamily="18" charset="0"/>
                <a:sym typeface="Times New Roman" pitchFamily="18" charset="0"/>
              </a:rPr>
              <a:t>28</a:t>
            </a:r>
            <a:endParaRPr lang="en-US"/>
          </a:p>
        </p:txBody>
      </p:sp>
      <p:grpSp>
        <p:nvGrpSpPr>
          <p:cNvPr id="32773" name="Group 5"/>
          <p:cNvGrpSpPr>
            <a:grpSpLocks/>
          </p:cNvGrpSpPr>
          <p:nvPr/>
        </p:nvGrpSpPr>
        <p:grpSpPr bwMode="auto">
          <a:xfrm>
            <a:off x="9639300" y="1570038"/>
            <a:ext cx="2978150" cy="2584450"/>
            <a:chOff x="0" y="0"/>
            <a:chExt cx="235" cy="204"/>
          </a:xfrm>
        </p:grpSpPr>
        <p:sp>
          <p:nvSpPr>
            <p:cNvPr id="32774" name="Rectangle 6"/>
            <p:cNvSpPr>
              <a:spLocks/>
            </p:cNvSpPr>
            <p:nvPr/>
          </p:nvSpPr>
          <p:spPr bwMode="auto">
            <a:xfrm>
              <a:off x="0" y="0"/>
              <a:ext cx="235" cy="204"/>
            </a:xfrm>
            <a:prstGeom prst="rect">
              <a:avLst/>
            </a:pr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32775" name="Group 7"/>
            <p:cNvGrpSpPr>
              <a:grpSpLocks/>
            </p:cNvGrpSpPr>
            <p:nvPr/>
          </p:nvGrpSpPr>
          <p:grpSpPr bwMode="auto">
            <a:xfrm>
              <a:off x="31" y="17"/>
              <a:ext cx="171" cy="171"/>
              <a:chOff x="0" y="0"/>
              <a:chExt cx="170" cy="170"/>
            </a:xfrm>
          </p:grpSpPr>
          <p:sp>
            <p:nvSpPr>
              <p:cNvPr id="32776" name="AutoShape 8"/>
              <p:cNvSpPr>
                <a:spLocks/>
              </p:cNvSpPr>
              <p:nvPr/>
            </p:nvSpPr>
            <p:spPr bwMode="auto">
              <a:xfrm>
                <a:off x="0" y="0"/>
                <a:ext cx="170" cy="170"/>
              </a:xfrm>
              <a:custGeom>
                <a:avLst/>
                <a:gdLst>
                  <a:gd name="T0" fmla="+- 0 10725 100"/>
                  <a:gd name="T1" fmla="*/ T0 w 21250"/>
                  <a:gd name="T2" fmla="+- 0 10843 86"/>
                  <a:gd name="T3" fmla="*/ 10843 h 21514"/>
                  <a:gd name="T4" fmla="+- 0 10725 100"/>
                  <a:gd name="T5" fmla="*/ T4 w 21250"/>
                  <a:gd name="T6" fmla="+- 0 10843 86"/>
                  <a:gd name="T7" fmla="*/ 10843 h 21514"/>
                  <a:gd name="T8" fmla="+- 0 10725 100"/>
                  <a:gd name="T9" fmla="*/ T8 w 21250"/>
                  <a:gd name="T10" fmla="+- 0 10843 86"/>
                  <a:gd name="T11" fmla="*/ 10843 h 21514"/>
                  <a:gd name="T12" fmla="+- 0 10725 100"/>
                  <a:gd name="T13" fmla="*/ T12 w 21250"/>
                  <a:gd name="T14" fmla="+- 0 10843 86"/>
                  <a:gd name="T15" fmla="*/ 10843 h 21514"/>
                </a:gdLst>
                <a:ahLst/>
                <a:cxnLst>
                  <a:cxn ang="0">
                    <a:pos x="T1" y="T3"/>
                  </a:cxn>
                  <a:cxn ang="0">
                    <a:pos x="T5" y="T7"/>
                  </a:cxn>
                  <a:cxn ang="0">
                    <a:pos x="T9" y="T11"/>
                  </a:cxn>
                  <a:cxn ang="0">
                    <a:pos x="T13" y="T15"/>
                  </a:cxn>
                </a:cxnLst>
                <a:rect l="0" t="0" r="r" b="b"/>
                <a:pathLst>
                  <a:path w="21250" h="21514">
                    <a:moveTo>
                      <a:pt x="5521" y="1373"/>
                    </a:moveTo>
                    <a:lnTo>
                      <a:pt x="2483" y="4187"/>
                    </a:lnTo>
                    <a:lnTo>
                      <a:pt x="1715" y="6307"/>
                    </a:lnTo>
                    <a:cubicBezTo>
                      <a:pt x="1273" y="7222"/>
                      <a:pt x="761" y="7210"/>
                      <a:pt x="423" y="8171"/>
                    </a:cubicBezTo>
                    <a:cubicBezTo>
                      <a:pt x="51" y="8565"/>
                      <a:pt x="190" y="9862"/>
                      <a:pt x="39" y="10349"/>
                    </a:cubicBezTo>
                    <a:cubicBezTo>
                      <a:pt x="-100" y="11588"/>
                      <a:pt x="167" y="14101"/>
                      <a:pt x="109" y="15097"/>
                    </a:cubicBezTo>
                    <a:cubicBezTo>
                      <a:pt x="156" y="16151"/>
                      <a:pt x="609" y="15931"/>
                      <a:pt x="807" y="16383"/>
                    </a:cubicBezTo>
                    <a:cubicBezTo>
                      <a:pt x="1145" y="16904"/>
                      <a:pt x="1296" y="17217"/>
                      <a:pt x="1843" y="17402"/>
                    </a:cubicBezTo>
                    <a:cubicBezTo>
                      <a:pt x="2192" y="17784"/>
                      <a:pt x="2751" y="18444"/>
                      <a:pt x="2879" y="18757"/>
                    </a:cubicBezTo>
                    <a:cubicBezTo>
                      <a:pt x="3065" y="19104"/>
                      <a:pt x="3635" y="19510"/>
                      <a:pt x="3845" y="19904"/>
                    </a:cubicBezTo>
                    <a:cubicBezTo>
                      <a:pt x="4124" y="20344"/>
                      <a:pt x="3775" y="20622"/>
                      <a:pt x="5649" y="20934"/>
                    </a:cubicBezTo>
                    <a:cubicBezTo>
                      <a:pt x="6603" y="21154"/>
                      <a:pt x="7685" y="21375"/>
                      <a:pt x="9256" y="21514"/>
                    </a:cubicBezTo>
                    <a:cubicBezTo>
                      <a:pt x="10944" y="21386"/>
                      <a:pt x="14389" y="20668"/>
                      <a:pt x="15762" y="20158"/>
                    </a:cubicBezTo>
                    <a:cubicBezTo>
                      <a:pt x="17077" y="19973"/>
                      <a:pt x="17205" y="18537"/>
                      <a:pt x="17508" y="18433"/>
                    </a:cubicBezTo>
                    <a:cubicBezTo>
                      <a:pt x="18485" y="17564"/>
                      <a:pt x="19824" y="14796"/>
                      <a:pt x="20475" y="14136"/>
                    </a:cubicBezTo>
                    <a:cubicBezTo>
                      <a:pt x="21139" y="13082"/>
                      <a:pt x="20883" y="10986"/>
                      <a:pt x="21185" y="10349"/>
                    </a:cubicBezTo>
                    <a:cubicBezTo>
                      <a:pt x="21500" y="9237"/>
                      <a:pt x="20731" y="7731"/>
                      <a:pt x="20859" y="7141"/>
                    </a:cubicBezTo>
                    <a:cubicBezTo>
                      <a:pt x="20475" y="6133"/>
                      <a:pt x="19335" y="4975"/>
                      <a:pt x="18904" y="4268"/>
                    </a:cubicBezTo>
                    <a:cubicBezTo>
                      <a:pt x="18800" y="3643"/>
                      <a:pt x="18741" y="3295"/>
                      <a:pt x="18241" y="2902"/>
                    </a:cubicBezTo>
                    <a:cubicBezTo>
                      <a:pt x="18043" y="2728"/>
                      <a:pt x="17589" y="2450"/>
                      <a:pt x="17589" y="2450"/>
                    </a:cubicBezTo>
                    <a:cubicBezTo>
                      <a:pt x="17089" y="1651"/>
                      <a:pt x="14982" y="1651"/>
                      <a:pt x="14482" y="852"/>
                    </a:cubicBezTo>
                    <a:cubicBezTo>
                      <a:pt x="13260" y="516"/>
                      <a:pt x="11549" y="122"/>
                      <a:pt x="10222" y="18"/>
                    </a:cubicBezTo>
                    <a:cubicBezTo>
                      <a:pt x="8931" y="-86"/>
                      <a:pt x="7464" y="180"/>
                      <a:pt x="6743" y="215"/>
                    </a:cubicBezTo>
                  </a:path>
                </a:pathLst>
              </a:custGeom>
              <a:solidFill>
                <a:srgbClr val="00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32777" name="Group 9"/>
              <p:cNvGrpSpPr>
                <a:grpSpLocks/>
              </p:cNvGrpSpPr>
              <p:nvPr/>
            </p:nvGrpSpPr>
            <p:grpSpPr bwMode="auto">
              <a:xfrm>
                <a:off x="5" y="6"/>
                <a:ext cx="158" cy="160"/>
                <a:chOff x="0" y="0"/>
                <a:chExt cx="158" cy="159"/>
              </a:xfrm>
            </p:grpSpPr>
            <p:sp>
              <p:nvSpPr>
                <p:cNvPr id="32778" name="AutoShape 10" descr="image31.png"/>
                <p:cNvSpPr>
                  <a:spLocks/>
                </p:cNvSpPr>
                <p:nvPr/>
              </p:nvSpPr>
              <p:spPr bwMode="auto">
                <a:xfrm>
                  <a:off x="0" y="0"/>
                  <a:ext cx="158" cy="1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15" y="2093"/>
                      </a:moveTo>
                      <a:lnTo>
                        <a:pt x="5645" y="1246"/>
                      </a:lnTo>
                      <a:lnTo>
                        <a:pt x="6677" y="623"/>
                      </a:lnTo>
                      <a:lnTo>
                        <a:pt x="7454" y="0"/>
                      </a:lnTo>
                      <a:lnTo>
                        <a:pt x="8219" y="0"/>
                      </a:lnTo>
                      <a:lnTo>
                        <a:pt x="8996" y="0"/>
                      </a:lnTo>
                      <a:lnTo>
                        <a:pt x="9761" y="0"/>
                      </a:lnTo>
                      <a:lnTo>
                        <a:pt x="10538" y="0"/>
                      </a:lnTo>
                      <a:lnTo>
                        <a:pt x="15049" y="897"/>
                      </a:lnTo>
                      <a:lnTo>
                        <a:pt x="15164" y="1458"/>
                      </a:lnTo>
                      <a:lnTo>
                        <a:pt x="15164" y="2081"/>
                      </a:lnTo>
                      <a:lnTo>
                        <a:pt x="15164" y="2704"/>
                      </a:lnTo>
                      <a:lnTo>
                        <a:pt x="15164" y="3327"/>
                      </a:lnTo>
                      <a:lnTo>
                        <a:pt x="14642" y="3739"/>
                      </a:lnTo>
                      <a:lnTo>
                        <a:pt x="13877" y="4150"/>
                      </a:lnTo>
                      <a:lnTo>
                        <a:pt x="13622" y="4574"/>
                      </a:lnTo>
                      <a:lnTo>
                        <a:pt x="13367" y="5197"/>
                      </a:lnTo>
                      <a:lnTo>
                        <a:pt x="14132" y="5608"/>
                      </a:lnTo>
                      <a:lnTo>
                        <a:pt x="14909" y="5608"/>
                      </a:lnTo>
                      <a:lnTo>
                        <a:pt x="15674" y="5396"/>
                      </a:lnTo>
                      <a:lnTo>
                        <a:pt x="15674" y="4773"/>
                      </a:lnTo>
                      <a:lnTo>
                        <a:pt x="15674" y="4150"/>
                      </a:lnTo>
                      <a:lnTo>
                        <a:pt x="15941" y="3527"/>
                      </a:lnTo>
                      <a:lnTo>
                        <a:pt x="16719" y="3327"/>
                      </a:lnTo>
                      <a:lnTo>
                        <a:pt x="17483" y="3527"/>
                      </a:lnTo>
                      <a:lnTo>
                        <a:pt x="17738" y="3951"/>
                      </a:lnTo>
                      <a:lnTo>
                        <a:pt x="18261" y="4150"/>
                      </a:lnTo>
                      <a:lnTo>
                        <a:pt x="18503" y="4574"/>
                      </a:lnTo>
                      <a:lnTo>
                        <a:pt x="19025" y="4985"/>
                      </a:lnTo>
                      <a:lnTo>
                        <a:pt x="19803" y="5396"/>
                      </a:lnTo>
                      <a:lnTo>
                        <a:pt x="20045" y="5820"/>
                      </a:lnTo>
                      <a:lnTo>
                        <a:pt x="20045" y="6443"/>
                      </a:lnTo>
                      <a:lnTo>
                        <a:pt x="20312" y="7067"/>
                      </a:lnTo>
                      <a:lnTo>
                        <a:pt x="20822" y="7690"/>
                      </a:lnTo>
                      <a:lnTo>
                        <a:pt x="21345" y="8101"/>
                      </a:lnTo>
                      <a:lnTo>
                        <a:pt x="21600" y="8724"/>
                      </a:lnTo>
                      <a:lnTo>
                        <a:pt x="21600" y="9347"/>
                      </a:lnTo>
                      <a:lnTo>
                        <a:pt x="21600" y="9971"/>
                      </a:lnTo>
                      <a:lnTo>
                        <a:pt x="21345" y="10594"/>
                      </a:lnTo>
                      <a:lnTo>
                        <a:pt x="20822" y="11005"/>
                      </a:lnTo>
                      <a:lnTo>
                        <a:pt x="20045" y="11217"/>
                      </a:lnTo>
                      <a:lnTo>
                        <a:pt x="20045" y="10594"/>
                      </a:lnTo>
                      <a:lnTo>
                        <a:pt x="19535" y="9971"/>
                      </a:lnTo>
                      <a:lnTo>
                        <a:pt x="18770" y="9971"/>
                      </a:lnTo>
                      <a:lnTo>
                        <a:pt x="17993" y="9759"/>
                      </a:lnTo>
                      <a:lnTo>
                        <a:pt x="17229" y="9559"/>
                      </a:lnTo>
                      <a:lnTo>
                        <a:pt x="17738" y="10183"/>
                      </a:lnTo>
                      <a:lnTo>
                        <a:pt x="17993" y="10806"/>
                      </a:lnTo>
                      <a:lnTo>
                        <a:pt x="18261" y="11429"/>
                      </a:lnTo>
                      <a:lnTo>
                        <a:pt x="19025" y="11628"/>
                      </a:lnTo>
                      <a:lnTo>
                        <a:pt x="19803" y="12040"/>
                      </a:lnTo>
                      <a:lnTo>
                        <a:pt x="19803" y="12463"/>
                      </a:lnTo>
                      <a:lnTo>
                        <a:pt x="19803" y="13087"/>
                      </a:lnTo>
                      <a:lnTo>
                        <a:pt x="20312" y="13710"/>
                      </a:lnTo>
                      <a:lnTo>
                        <a:pt x="20580" y="14333"/>
                      </a:lnTo>
                      <a:lnTo>
                        <a:pt x="20580" y="14956"/>
                      </a:lnTo>
                      <a:lnTo>
                        <a:pt x="20312" y="15579"/>
                      </a:lnTo>
                      <a:lnTo>
                        <a:pt x="19535" y="15991"/>
                      </a:lnTo>
                      <a:lnTo>
                        <a:pt x="18770" y="16402"/>
                      </a:lnTo>
                      <a:lnTo>
                        <a:pt x="17980" y="18147"/>
                      </a:lnTo>
                      <a:lnTo>
                        <a:pt x="16961" y="18484"/>
                      </a:lnTo>
                      <a:lnTo>
                        <a:pt x="16184" y="18484"/>
                      </a:lnTo>
                      <a:lnTo>
                        <a:pt x="15941" y="17860"/>
                      </a:lnTo>
                      <a:lnTo>
                        <a:pt x="15419" y="17860"/>
                      </a:lnTo>
                      <a:lnTo>
                        <a:pt x="14909" y="17237"/>
                      </a:lnTo>
                      <a:lnTo>
                        <a:pt x="14132" y="16826"/>
                      </a:lnTo>
                      <a:lnTo>
                        <a:pt x="13367" y="16402"/>
                      </a:lnTo>
                      <a:lnTo>
                        <a:pt x="12858" y="16826"/>
                      </a:lnTo>
                      <a:lnTo>
                        <a:pt x="13100" y="17449"/>
                      </a:lnTo>
                      <a:lnTo>
                        <a:pt x="13622" y="17648"/>
                      </a:lnTo>
                      <a:lnTo>
                        <a:pt x="14400" y="18072"/>
                      </a:lnTo>
                      <a:lnTo>
                        <a:pt x="14642" y="18695"/>
                      </a:lnTo>
                      <a:lnTo>
                        <a:pt x="14642" y="19319"/>
                      </a:lnTo>
                      <a:lnTo>
                        <a:pt x="14642" y="19929"/>
                      </a:lnTo>
                      <a:lnTo>
                        <a:pt x="14642" y="20353"/>
                      </a:lnTo>
                      <a:lnTo>
                        <a:pt x="14400" y="20976"/>
                      </a:lnTo>
                      <a:lnTo>
                        <a:pt x="13877" y="21176"/>
                      </a:lnTo>
                      <a:lnTo>
                        <a:pt x="13100" y="21388"/>
                      </a:lnTo>
                      <a:lnTo>
                        <a:pt x="12335" y="21388"/>
                      </a:lnTo>
                      <a:lnTo>
                        <a:pt x="11558" y="21388"/>
                      </a:lnTo>
                      <a:lnTo>
                        <a:pt x="10780" y="21388"/>
                      </a:lnTo>
                      <a:lnTo>
                        <a:pt x="10016" y="21600"/>
                      </a:lnTo>
                      <a:lnTo>
                        <a:pt x="9238" y="21600"/>
                      </a:lnTo>
                      <a:lnTo>
                        <a:pt x="8474" y="21600"/>
                      </a:lnTo>
                      <a:lnTo>
                        <a:pt x="7696" y="21388"/>
                      </a:lnTo>
                      <a:lnTo>
                        <a:pt x="6919" y="21176"/>
                      </a:lnTo>
                      <a:lnTo>
                        <a:pt x="6155" y="20976"/>
                      </a:lnTo>
                      <a:lnTo>
                        <a:pt x="5645" y="20553"/>
                      </a:lnTo>
                      <a:lnTo>
                        <a:pt x="4867" y="20553"/>
                      </a:lnTo>
                      <a:lnTo>
                        <a:pt x="4613" y="19929"/>
                      </a:lnTo>
                      <a:lnTo>
                        <a:pt x="5135" y="19518"/>
                      </a:lnTo>
                      <a:lnTo>
                        <a:pt x="5912" y="19518"/>
                      </a:lnTo>
                      <a:lnTo>
                        <a:pt x="6422" y="18895"/>
                      </a:lnTo>
                      <a:lnTo>
                        <a:pt x="6919" y="18272"/>
                      </a:lnTo>
                      <a:lnTo>
                        <a:pt x="7454" y="17860"/>
                      </a:lnTo>
                      <a:lnTo>
                        <a:pt x="7454" y="17237"/>
                      </a:lnTo>
                      <a:lnTo>
                        <a:pt x="6919" y="16826"/>
                      </a:lnTo>
                      <a:lnTo>
                        <a:pt x="6155" y="17237"/>
                      </a:lnTo>
                      <a:lnTo>
                        <a:pt x="5645" y="17860"/>
                      </a:lnTo>
                      <a:lnTo>
                        <a:pt x="5645" y="18484"/>
                      </a:lnTo>
                      <a:lnTo>
                        <a:pt x="4867" y="18484"/>
                      </a:lnTo>
                      <a:lnTo>
                        <a:pt x="4103" y="18695"/>
                      </a:lnTo>
                      <a:lnTo>
                        <a:pt x="3326" y="18484"/>
                      </a:lnTo>
                      <a:lnTo>
                        <a:pt x="3083" y="17860"/>
                      </a:lnTo>
                      <a:lnTo>
                        <a:pt x="2561" y="17449"/>
                      </a:lnTo>
                      <a:lnTo>
                        <a:pt x="2051" y="17025"/>
                      </a:lnTo>
                      <a:lnTo>
                        <a:pt x="1541" y="16402"/>
                      </a:lnTo>
                      <a:lnTo>
                        <a:pt x="1006" y="16203"/>
                      </a:lnTo>
                      <a:lnTo>
                        <a:pt x="203" y="15517"/>
                      </a:lnTo>
                      <a:lnTo>
                        <a:pt x="0" y="13909"/>
                      </a:lnTo>
                      <a:lnTo>
                        <a:pt x="0" y="13286"/>
                      </a:lnTo>
                      <a:lnTo>
                        <a:pt x="0" y="12663"/>
                      </a:lnTo>
                      <a:lnTo>
                        <a:pt x="0" y="12040"/>
                      </a:lnTo>
                      <a:lnTo>
                        <a:pt x="0" y="11429"/>
                      </a:lnTo>
                      <a:lnTo>
                        <a:pt x="0" y="11005"/>
                      </a:lnTo>
                      <a:lnTo>
                        <a:pt x="764" y="10806"/>
                      </a:lnTo>
                      <a:lnTo>
                        <a:pt x="1541" y="10806"/>
                      </a:lnTo>
                      <a:lnTo>
                        <a:pt x="2306" y="10806"/>
                      </a:lnTo>
                      <a:lnTo>
                        <a:pt x="3083" y="11217"/>
                      </a:lnTo>
                      <a:lnTo>
                        <a:pt x="3835" y="11429"/>
                      </a:lnTo>
                      <a:lnTo>
                        <a:pt x="4358" y="11429"/>
                      </a:lnTo>
                      <a:lnTo>
                        <a:pt x="4358" y="11005"/>
                      </a:lnTo>
                      <a:lnTo>
                        <a:pt x="3835" y="10806"/>
                      </a:lnTo>
                      <a:lnTo>
                        <a:pt x="3083" y="10594"/>
                      </a:lnTo>
                      <a:lnTo>
                        <a:pt x="2561" y="10382"/>
                      </a:lnTo>
                      <a:lnTo>
                        <a:pt x="1784" y="10183"/>
                      </a:lnTo>
                      <a:lnTo>
                        <a:pt x="1541" y="9759"/>
                      </a:lnTo>
                      <a:lnTo>
                        <a:pt x="1006" y="9759"/>
                      </a:lnTo>
                      <a:lnTo>
                        <a:pt x="496" y="9136"/>
                      </a:lnTo>
                      <a:lnTo>
                        <a:pt x="242" y="8512"/>
                      </a:lnTo>
                      <a:lnTo>
                        <a:pt x="764" y="8313"/>
                      </a:lnTo>
                      <a:lnTo>
                        <a:pt x="1006" y="7889"/>
                      </a:lnTo>
                      <a:lnTo>
                        <a:pt x="1541" y="7478"/>
                      </a:lnTo>
                      <a:lnTo>
                        <a:pt x="2051" y="6855"/>
                      </a:lnTo>
                      <a:lnTo>
                        <a:pt x="2051" y="6231"/>
                      </a:lnTo>
                      <a:lnTo>
                        <a:pt x="2051" y="5608"/>
                      </a:lnTo>
                      <a:lnTo>
                        <a:pt x="2051" y="4985"/>
                      </a:lnTo>
                      <a:lnTo>
                        <a:pt x="2051" y="4362"/>
                      </a:lnTo>
                      <a:lnTo>
                        <a:pt x="2816" y="3951"/>
                      </a:lnTo>
                      <a:lnTo>
                        <a:pt x="3593" y="3951"/>
                      </a:lnTo>
                      <a:lnTo>
                        <a:pt x="4358" y="4362"/>
                      </a:lnTo>
                      <a:lnTo>
                        <a:pt x="5135" y="4574"/>
                      </a:lnTo>
                      <a:lnTo>
                        <a:pt x="5912" y="4773"/>
                      </a:lnTo>
                      <a:lnTo>
                        <a:pt x="6422" y="5197"/>
                      </a:lnTo>
                      <a:lnTo>
                        <a:pt x="6422" y="4773"/>
                      </a:lnTo>
                      <a:lnTo>
                        <a:pt x="6422" y="4150"/>
                      </a:lnTo>
                      <a:lnTo>
                        <a:pt x="6422" y="3527"/>
                      </a:lnTo>
                      <a:lnTo>
                        <a:pt x="5415" y="2093"/>
                      </a:lnTo>
                    </a:path>
                  </a:pathLst>
                </a:custGeom>
                <a:blipFill dpi="0" rotWithShape="0">
                  <a:blip r:embed="rId3"/>
                  <a:srcRect/>
                  <a:tile tx="0" ty="0" sx="100000" sy="100000" flip="none" algn="tl"/>
                </a:blipFill>
                <a:ln w="1806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779" name="AutoShape 11"/>
                <p:cNvSpPr>
                  <a:spLocks/>
                </p:cNvSpPr>
                <p:nvPr/>
              </p:nvSpPr>
              <p:spPr bwMode="auto">
                <a:xfrm>
                  <a:off x="48" y="68"/>
                  <a:ext cx="13" cy="14"/>
                </a:xfrm>
                <a:custGeom>
                  <a:avLst/>
                  <a:gdLst>
                    <a:gd name="T0" fmla="*/ 10551 w 21102"/>
                    <a:gd name="T1" fmla="+- 0 11162 725"/>
                    <a:gd name="T2" fmla="*/ 11162 h 20875"/>
                    <a:gd name="T3" fmla="*/ 10551 w 21102"/>
                    <a:gd name="T4" fmla="+- 0 11162 725"/>
                    <a:gd name="T5" fmla="*/ 11162 h 20875"/>
                    <a:gd name="T6" fmla="*/ 10551 w 21102"/>
                    <a:gd name="T7" fmla="+- 0 11162 725"/>
                    <a:gd name="T8" fmla="*/ 11162 h 20875"/>
                    <a:gd name="T9" fmla="*/ 10551 w 21102"/>
                    <a:gd name="T10" fmla="+- 0 11162 725"/>
                    <a:gd name="T11" fmla="*/ 11162 h 20875"/>
                  </a:gdLst>
                  <a:ahLst/>
                  <a:cxnLst>
                    <a:cxn ang="0">
                      <a:pos x="T0" y="T2"/>
                    </a:cxn>
                    <a:cxn ang="0">
                      <a:pos x="T3" y="T5"/>
                    </a:cxn>
                    <a:cxn ang="0">
                      <a:pos x="T6" y="T8"/>
                    </a:cxn>
                    <a:cxn ang="0">
                      <a:pos x="T9" y="T11"/>
                    </a:cxn>
                  </a:cxnLst>
                  <a:rect l="0" t="0" r="r" b="b"/>
                  <a:pathLst>
                    <a:path w="21102" h="20875">
                      <a:moveTo>
                        <a:pt x="3655" y="3189"/>
                      </a:moveTo>
                      <a:cubicBezTo>
                        <a:pt x="830" y="6958"/>
                        <a:pt x="830" y="10872"/>
                        <a:pt x="0" y="15221"/>
                      </a:cubicBezTo>
                      <a:cubicBezTo>
                        <a:pt x="2492" y="18120"/>
                        <a:pt x="15286" y="20295"/>
                        <a:pt x="18443" y="20874"/>
                      </a:cubicBezTo>
                      <a:cubicBezTo>
                        <a:pt x="19273" y="20295"/>
                        <a:pt x="18775" y="19135"/>
                        <a:pt x="19273" y="18410"/>
                      </a:cubicBezTo>
                      <a:cubicBezTo>
                        <a:pt x="19772" y="17540"/>
                        <a:pt x="20270" y="16670"/>
                        <a:pt x="21101" y="16091"/>
                      </a:cubicBezTo>
                      <a:cubicBezTo>
                        <a:pt x="21101" y="14351"/>
                        <a:pt x="21600" y="10582"/>
                        <a:pt x="19273" y="7972"/>
                      </a:cubicBezTo>
                      <a:cubicBezTo>
                        <a:pt x="16947" y="1304"/>
                        <a:pt x="14289" y="1739"/>
                        <a:pt x="7310" y="-1"/>
                      </a:cubicBezTo>
                      <a:cubicBezTo>
                        <a:pt x="4652" y="-725"/>
                        <a:pt x="4818" y="724"/>
                        <a:pt x="3655" y="3189"/>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780" name="AutoShape 12"/>
                <p:cNvSpPr>
                  <a:spLocks/>
                </p:cNvSpPr>
                <p:nvPr/>
              </p:nvSpPr>
              <p:spPr bwMode="auto">
                <a:xfrm>
                  <a:off x="104" y="80"/>
                  <a:ext cx="12" cy="15"/>
                </a:xfrm>
                <a:custGeom>
                  <a:avLst/>
                  <a:gdLst>
                    <a:gd name="T0" fmla="+- 0 11047 989"/>
                    <a:gd name="T1" fmla="*/ T0 w 20116"/>
                    <a:gd name="T2" fmla="*/ 10425 h 20851"/>
                    <a:gd name="T3" fmla="+- 0 11047 989"/>
                    <a:gd name="T4" fmla="*/ T3 w 20116"/>
                    <a:gd name="T5" fmla="*/ 10425 h 20851"/>
                    <a:gd name="T6" fmla="+- 0 11047 989"/>
                    <a:gd name="T7" fmla="*/ T6 w 20116"/>
                    <a:gd name="T8" fmla="*/ 10425 h 20851"/>
                    <a:gd name="T9" fmla="+- 0 11047 989"/>
                    <a:gd name="T10" fmla="*/ T9 w 20116"/>
                    <a:gd name="T11" fmla="*/ 10425 h 20851"/>
                  </a:gdLst>
                  <a:ahLst/>
                  <a:cxnLst>
                    <a:cxn ang="0">
                      <a:pos x="T1" y="T2"/>
                    </a:cxn>
                    <a:cxn ang="0">
                      <a:pos x="T4" y="T5"/>
                    </a:cxn>
                    <a:cxn ang="0">
                      <a:pos x="T7" y="T8"/>
                    </a:cxn>
                    <a:cxn ang="0">
                      <a:pos x="T10" y="T11"/>
                    </a:cxn>
                  </a:cxnLst>
                  <a:rect l="0" t="0" r="r" b="b"/>
                  <a:pathLst>
                    <a:path w="20116" h="20851">
                      <a:moveTo>
                        <a:pt x="2803" y="3065"/>
                      </a:moveTo>
                      <a:cubicBezTo>
                        <a:pt x="4122" y="6270"/>
                        <a:pt x="8574" y="17280"/>
                        <a:pt x="11047" y="20067"/>
                      </a:cubicBezTo>
                      <a:cubicBezTo>
                        <a:pt x="13191" y="20624"/>
                        <a:pt x="15334" y="21600"/>
                        <a:pt x="17478" y="20067"/>
                      </a:cubicBezTo>
                      <a:cubicBezTo>
                        <a:pt x="18302" y="19509"/>
                        <a:pt x="17807" y="18394"/>
                        <a:pt x="18302" y="17698"/>
                      </a:cubicBezTo>
                      <a:cubicBezTo>
                        <a:pt x="18797" y="16861"/>
                        <a:pt x="19291" y="16025"/>
                        <a:pt x="20116" y="15468"/>
                      </a:cubicBezTo>
                      <a:cubicBezTo>
                        <a:pt x="20116" y="13796"/>
                        <a:pt x="20611" y="10172"/>
                        <a:pt x="18302" y="7664"/>
                      </a:cubicBezTo>
                      <a:cubicBezTo>
                        <a:pt x="15994" y="1254"/>
                        <a:pt x="13356" y="1672"/>
                        <a:pt x="6430" y="0"/>
                      </a:cubicBezTo>
                      <a:cubicBezTo>
                        <a:pt x="5276" y="278"/>
                        <a:pt x="824" y="1532"/>
                        <a:pt x="0" y="1532"/>
                      </a:cubicBezTo>
                      <a:cubicBezTo>
                        <a:pt x="-989" y="1532"/>
                        <a:pt x="1978" y="278"/>
                        <a:pt x="2803" y="696"/>
                      </a:cubicBezTo>
                      <a:cubicBezTo>
                        <a:pt x="3627" y="1114"/>
                        <a:pt x="2803" y="2229"/>
                        <a:pt x="2803" y="3065"/>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781" name="AutoShape 13"/>
                <p:cNvSpPr>
                  <a:spLocks/>
                </p:cNvSpPr>
                <p:nvPr/>
              </p:nvSpPr>
              <p:spPr bwMode="auto">
                <a:xfrm rot="3520275">
                  <a:off x="71" y="40"/>
                  <a:ext cx="16" cy="15"/>
                </a:xfrm>
                <a:custGeom>
                  <a:avLst/>
                  <a:gdLst>
                    <a:gd name="T0" fmla="*/ 10800 w 21600"/>
                    <a:gd name="T1" fmla="+- 0 10800 717"/>
                    <a:gd name="T2" fmla="*/ 10800 h 20167"/>
                    <a:gd name="T3" fmla="*/ 10800 w 21600"/>
                    <a:gd name="T4" fmla="+- 0 10800 717"/>
                    <a:gd name="T5" fmla="*/ 10800 h 20167"/>
                    <a:gd name="T6" fmla="*/ 10800 w 21600"/>
                    <a:gd name="T7" fmla="+- 0 10800 717"/>
                    <a:gd name="T8" fmla="*/ 10800 h 20167"/>
                    <a:gd name="T9" fmla="*/ 10800 w 21600"/>
                    <a:gd name="T10" fmla="+- 0 10800 717"/>
                    <a:gd name="T11" fmla="*/ 10800 h 20167"/>
                  </a:gdLst>
                  <a:ahLst/>
                  <a:cxnLst>
                    <a:cxn ang="0">
                      <a:pos x="T0" y="T2"/>
                    </a:cxn>
                    <a:cxn ang="0">
                      <a:pos x="T3" y="T5"/>
                    </a:cxn>
                    <a:cxn ang="0">
                      <a:pos x="T6" y="T8"/>
                    </a:cxn>
                    <a:cxn ang="0">
                      <a:pos x="T9" y="T11"/>
                    </a:cxn>
                  </a:cxnLst>
                  <a:rect l="0" t="0" r="r" b="b"/>
                  <a:pathLst>
                    <a:path w="21600" h="20167">
                      <a:moveTo>
                        <a:pt x="2862" y="3149"/>
                      </a:moveTo>
                      <a:cubicBezTo>
                        <a:pt x="650" y="6616"/>
                        <a:pt x="650" y="10216"/>
                        <a:pt x="0" y="14216"/>
                      </a:cubicBezTo>
                      <a:cubicBezTo>
                        <a:pt x="1431" y="19149"/>
                        <a:pt x="4814" y="18749"/>
                        <a:pt x="9368" y="19416"/>
                      </a:cubicBezTo>
                      <a:cubicBezTo>
                        <a:pt x="11060" y="19949"/>
                        <a:pt x="12751" y="20883"/>
                        <a:pt x="14443" y="19416"/>
                      </a:cubicBezTo>
                      <a:cubicBezTo>
                        <a:pt x="15614" y="18749"/>
                        <a:pt x="15354" y="16083"/>
                        <a:pt x="16525" y="15016"/>
                      </a:cubicBezTo>
                      <a:cubicBezTo>
                        <a:pt x="17956" y="13816"/>
                        <a:pt x="19908" y="13549"/>
                        <a:pt x="21600" y="12749"/>
                      </a:cubicBezTo>
                      <a:cubicBezTo>
                        <a:pt x="19778" y="10349"/>
                        <a:pt x="8848" y="2216"/>
                        <a:pt x="5725" y="216"/>
                      </a:cubicBezTo>
                      <a:cubicBezTo>
                        <a:pt x="3253" y="-717"/>
                        <a:pt x="3383" y="349"/>
                        <a:pt x="2862" y="882"/>
                      </a:cubicBezTo>
                      <a:cubicBezTo>
                        <a:pt x="3513" y="1283"/>
                        <a:pt x="2862" y="2349"/>
                        <a:pt x="2862" y="3149"/>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782" name="AutoShape 14"/>
                <p:cNvSpPr>
                  <a:spLocks/>
                </p:cNvSpPr>
                <p:nvPr/>
              </p:nvSpPr>
              <p:spPr bwMode="auto">
                <a:xfrm>
                  <a:off x="39" y="101"/>
                  <a:ext cx="16" cy="14"/>
                </a:xfrm>
                <a:custGeom>
                  <a:avLst/>
                  <a:gdLst>
                    <a:gd name="T0" fmla="+- 0 10864 129"/>
                    <a:gd name="T1" fmla="*/ T0 w 21471"/>
                    <a:gd name="T2" fmla="*/ 10425 h 20851"/>
                    <a:gd name="T3" fmla="+- 0 10864 129"/>
                    <a:gd name="T4" fmla="*/ T3 w 21471"/>
                    <a:gd name="T5" fmla="*/ 10425 h 20851"/>
                    <a:gd name="T6" fmla="+- 0 10864 129"/>
                    <a:gd name="T7" fmla="*/ T6 w 21471"/>
                    <a:gd name="T8" fmla="*/ 10425 h 20851"/>
                    <a:gd name="T9" fmla="+- 0 10864 129"/>
                    <a:gd name="T10" fmla="*/ T9 w 21471"/>
                    <a:gd name="T11" fmla="*/ 10425 h 20851"/>
                  </a:gdLst>
                  <a:ahLst/>
                  <a:cxnLst>
                    <a:cxn ang="0">
                      <a:pos x="T1" y="T2"/>
                    </a:cxn>
                    <a:cxn ang="0">
                      <a:pos x="T4" y="T5"/>
                    </a:cxn>
                    <a:cxn ang="0">
                      <a:pos x="T7" y="T8"/>
                    </a:cxn>
                    <a:cxn ang="0">
                      <a:pos x="T10" y="T11"/>
                    </a:cxn>
                  </a:cxnLst>
                  <a:rect l="0" t="0" r="r" b="b"/>
                  <a:pathLst>
                    <a:path w="21471" h="20851">
                      <a:moveTo>
                        <a:pt x="2845" y="3065"/>
                      </a:moveTo>
                      <a:cubicBezTo>
                        <a:pt x="647" y="6689"/>
                        <a:pt x="647" y="10451"/>
                        <a:pt x="0" y="14632"/>
                      </a:cubicBezTo>
                      <a:cubicBezTo>
                        <a:pt x="1423" y="19788"/>
                        <a:pt x="4785" y="19370"/>
                        <a:pt x="9312" y="20067"/>
                      </a:cubicBezTo>
                      <a:cubicBezTo>
                        <a:pt x="10994" y="20624"/>
                        <a:pt x="12675" y="21600"/>
                        <a:pt x="14357" y="20067"/>
                      </a:cubicBezTo>
                      <a:cubicBezTo>
                        <a:pt x="15003" y="19509"/>
                        <a:pt x="14615" y="18394"/>
                        <a:pt x="15003" y="17698"/>
                      </a:cubicBezTo>
                      <a:cubicBezTo>
                        <a:pt x="15391" y="16861"/>
                        <a:pt x="15779" y="16025"/>
                        <a:pt x="16426" y="15468"/>
                      </a:cubicBezTo>
                      <a:cubicBezTo>
                        <a:pt x="17849" y="14214"/>
                        <a:pt x="19789" y="13935"/>
                        <a:pt x="21471" y="13099"/>
                      </a:cubicBezTo>
                      <a:cubicBezTo>
                        <a:pt x="16426" y="10451"/>
                        <a:pt x="13710" y="13935"/>
                        <a:pt x="15003" y="7664"/>
                      </a:cubicBezTo>
                      <a:cubicBezTo>
                        <a:pt x="13193" y="1254"/>
                        <a:pt x="11123" y="1672"/>
                        <a:pt x="5691" y="0"/>
                      </a:cubicBezTo>
                      <a:cubicBezTo>
                        <a:pt x="4785" y="278"/>
                        <a:pt x="1293" y="1532"/>
                        <a:pt x="647" y="1532"/>
                      </a:cubicBezTo>
                      <a:cubicBezTo>
                        <a:pt x="-129" y="1532"/>
                        <a:pt x="2199" y="278"/>
                        <a:pt x="2845" y="696"/>
                      </a:cubicBezTo>
                      <a:cubicBezTo>
                        <a:pt x="3492" y="1114"/>
                        <a:pt x="2845" y="2229"/>
                        <a:pt x="2845" y="3065"/>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grpSp>
      </p:grpSp>
      <p:grpSp>
        <p:nvGrpSpPr>
          <p:cNvPr id="32783" name="Group 15"/>
          <p:cNvGrpSpPr>
            <a:grpSpLocks/>
          </p:cNvGrpSpPr>
          <p:nvPr/>
        </p:nvGrpSpPr>
        <p:grpSpPr bwMode="auto">
          <a:xfrm>
            <a:off x="3228975" y="1577975"/>
            <a:ext cx="2978150" cy="2584450"/>
            <a:chOff x="0" y="0"/>
            <a:chExt cx="235" cy="204"/>
          </a:xfrm>
        </p:grpSpPr>
        <p:sp>
          <p:nvSpPr>
            <p:cNvPr id="32784" name="Rectangle 16"/>
            <p:cNvSpPr>
              <a:spLocks/>
            </p:cNvSpPr>
            <p:nvPr/>
          </p:nvSpPr>
          <p:spPr bwMode="auto">
            <a:xfrm>
              <a:off x="0" y="0"/>
              <a:ext cx="235" cy="204"/>
            </a:xfrm>
            <a:prstGeom prst="rect">
              <a:avLst/>
            </a:pr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32785" name="Group 17"/>
            <p:cNvGrpSpPr>
              <a:grpSpLocks/>
            </p:cNvGrpSpPr>
            <p:nvPr/>
          </p:nvGrpSpPr>
          <p:grpSpPr bwMode="auto">
            <a:xfrm>
              <a:off x="38" y="22"/>
              <a:ext cx="158" cy="159"/>
              <a:chOff x="0" y="0"/>
              <a:chExt cx="158" cy="159"/>
            </a:xfrm>
          </p:grpSpPr>
          <p:sp>
            <p:nvSpPr>
              <p:cNvPr id="32786" name="AutoShape 18"/>
              <p:cNvSpPr>
                <a:spLocks/>
              </p:cNvSpPr>
              <p:nvPr/>
            </p:nvSpPr>
            <p:spPr bwMode="auto">
              <a:xfrm>
                <a:off x="3" y="9"/>
                <a:ext cx="149" cy="132"/>
              </a:xfrm>
              <a:custGeom>
                <a:avLst/>
                <a:gdLst>
                  <a:gd name="T0" fmla="+- 0 10821 43"/>
                  <a:gd name="T1" fmla="*/ T0 w 21557"/>
                  <a:gd name="T2" fmla="*/ 10786 h 21573"/>
                  <a:gd name="T3" fmla="+- 0 10821 43"/>
                  <a:gd name="T4" fmla="*/ T3 w 21557"/>
                  <a:gd name="T5" fmla="*/ 10786 h 21573"/>
                  <a:gd name="T6" fmla="+- 0 10821 43"/>
                  <a:gd name="T7" fmla="*/ T6 w 21557"/>
                  <a:gd name="T8" fmla="*/ 10786 h 21573"/>
                  <a:gd name="T9" fmla="+- 0 10821 43"/>
                  <a:gd name="T10" fmla="*/ T9 w 21557"/>
                  <a:gd name="T11" fmla="*/ 10786 h 21573"/>
                </a:gdLst>
                <a:ahLst/>
                <a:cxnLst>
                  <a:cxn ang="0">
                    <a:pos x="T1" y="T2"/>
                  </a:cxn>
                  <a:cxn ang="0">
                    <a:pos x="T4" y="T5"/>
                  </a:cxn>
                  <a:cxn ang="0">
                    <a:pos x="T7" y="T8"/>
                  </a:cxn>
                  <a:cxn ang="0">
                    <a:pos x="T10" y="T11"/>
                  </a:cxn>
                </a:cxnLst>
                <a:rect l="0" t="0" r="r" b="b"/>
                <a:pathLst>
                  <a:path w="21557" h="21573">
                    <a:moveTo>
                      <a:pt x="5522" y="985"/>
                    </a:moveTo>
                    <a:lnTo>
                      <a:pt x="2459" y="3613"/>
                    </a:lnTo>
                    <a:lnTo>
                      <a:pt x="1846" y="4270"/>
                    </a:lnTo>
                    <a:cubicBezTo>
                      <a:pt x="1437" y="5146"/>
                      <a:pt x="939" y="5981"/>
                      <a:pt x="620" y="6898"/>
                    </a:cubicBezTo>
                    <a:cubicBezTo>
                      <a:pt x="301" y="7829"/>
                      <a:pt x="1144" y="7405"/>
                      <a:pt x="416" y="7665"/>
                    </a:cubicBezTo>
                    <a:cubicBezTo>
                      <a:pt x="174" y="8459"/>
                      <a:pt x="263" y="8103"/>
                      <a:pt x="110" y="8760"/>
                    </a:cubicBezTo>
                    <a:cubicBezTo>
                      <a:pt x="-43" y="10184"/>
                      <a:pt x="8" y="9417"/>
                      <a:pt x="8" y="11060"/>
                    </a:cubicBezTo>
                    <a:cubicBezTo>
                      <a:pt x="46" y="12524"/>
                      <a:pt x="20" y="13989"/>
                      <a:pt x="110" y="15440"/>
                    </a:cubicBezTo>
                    <a:cubicBezTo>
                      <a:pt x="122" y="15673"/>
                      <a:pt x="110" y="16028"/>
                      <a:pt x="314" y="16097"/>
                    </a:cubicBezTo>
                    <a:cubicBezTo>
                      <a:pt x="735" y="16247"/>
                      <a:pt x="531" y="16138"/>
                      <a:pt x="927" y="16425"/>
                    </a:cubicBezTo>
                    <a:cubicBezTo>
                      <a:pt x="1246" y="16932"/>
                      <a:pt x="1335" y="17342"/>
                      <a:pt x="1846" y="17520"/>
                    </a:cubicBezTo>
                    <a:cubicBezTo>
                      <a:pt x="2037" y="17726"/>
                      <a:pt x="2293" y="17849"/>
                      <a:pt x="2459" y="18068"/>
                    </a:cubicBezTo>
                    <a:cubicBezTo>
                      <a:pt x="3020" y="18821"/>
                      <a:pt x="1986" y="17986"/>
                      <a:pt x="2867" y="18615"/>
                    </a:cubicBezTo>
                    <a:cubicBezTo>
                      <a:pt x="2931" y="18725"/>
                      <a:pt x="2982" y="18848"/>
                      <a:pt x="3071" y="18944"/>
                    </a:cubicBezTo>
                    <a:cubicBezTo>
                      <a:pt x="3161" y="19040"/>
                      <a:pt x="3301" y="19067"/>
                      <a:pt x="3378" y="19163"/>
                    </a:cubicBezTo>
                    <a:cubicBezTo>
                      <a:pt x="3812" y="19697"/>
                      <a:pt x="3952" y="20299"/>
                      <a:pt x="4501" y="20696"/>
                    </a:cubicBezTo>
                    <a:cubicBezTo>
                      <a:pt x="4642" y="21134"/>
                      <a:pt x="4501" y="21025"/>
                      <a:pt x="4910" y="21025"/>
                    </a:cubicBezTo>
                    <a:cubicBezTo>
                      <a:pt x="8178" y="21134"/>
                      <a:pt x="11446" y="21175"/>
                      <a:pt x="14714" y="21353"/>
                    </a:cubicBezTo>
                    <a:cubicBezTo>
                      <a:pt x="14842" y="21353"/>
                      <a:pt x="14905" y="21600"/>
                      <a:pt x="15020" y="21572"/>
                    </a:cubicBezTo>
                    <a:cubicBezTo>
                      <a:pt x="15288" y="21531"/>
                      <a:pt x="15416" y="21189"/>
                      <a:pt x="15633" y="21025"/>
                    </a:cubicBezTo>
                    <a:cubicBezTo>
                      <a:pt x="16233" y="20066"/>
                      <a:pt x="15888" y="20587"/>
                      <a:pt x="16654" y="20039"/>
                    </a:cubicBezTo>
                    <a:cubicBezTo>
                      <a:pt x="16910" y="19218"/>
                      <a:pt x="16539" y="20203"/>
                      <a:pt x="17063" y="19492"/>
                    </a:cubicBezTo>
                    <a:cubicBezTo>
                      <a:pt x="17127" y="19396"/>
                      <a:pt x="17165" y="19163"/>
                      <a:pt x="17165" y="19163"/>
                    </a:cubicBezTo>
                    <a:cubicBezTo>
                      <a:pt x="18391" y="17698"/>
                      <a:pt x="19718" y="16343"/>
                      <a:pt x="20842" y="14783"/>
                    </a:cubicBezTo>
                    <a:cubicBezTo>
                      <a:pt x="20931" y="14660"/>
                      <a:pt x="20637" y="14509"/>
                      <a:pt x="20637" y="14345"/>
                    </a:cubicBezTo>
                    <a:cubicBezTo>
                      <a:pt x="20612" y="13578"/>
                      <a:pt x="20612" y="12798"/>
                      <a:pt x="20739" y="12045"/>
                    </a:cubicBezTo>
                    <a:cubicBezTo>
                      <a:pt x="20880" y="11224"/>
                      <a:pt x="21454" y="11183"/>
                      <a:pt x="21454" y="10293"/>
                    </a:cubicBezTo>
                    <a:cubicBezTo>
                      <a:pt x="21557" y="7774"/>
                      <a:pt x="21557" y="8692"/>
                      <a:pt x="21557" y="7555"/>
                    </a:cubicBezTo>
                    <a:cubicBezTo>
                      <a:pt x="21416" y="7336"/>
                      <a:pt x="21288" y="7117"/>
                      <a:pt x="21148" y="6898"/>
                    </a:cubicBezTo>
                    <a:cubicBezTo>
                      <a:pt x="21071" y="6775"/>
                      <a:pt x="21084" y="6611"/>
                      <a:pt x="21046" y="6460"/>
                    </a:cubicBezTo>
                    <a:cubicBezTo>
                      <a:pt x="20931" y="6022"/>
                      <a:pt x="20778" y="5831"/>
                      <a:pt x="20433" y="5584"/>
                    </a:cubicBezTo>
                    <a:cubicBezTo>
                      <a:pt x="19986" y="4873"/>
                      <a:pt x="18965" y="4968"/>
                      <a:pt x="18288" y="4489"/>
                    </a:cubicBezTo>
                    <a:cubicBezTo>
                      <a:pt x="18199" y="3887"/>
                      <a:pt x="18135" y="3558"/>
                      <a:pt x="17676" y="3175"/>
                    </a:cubicBezTo>
                    <a:cubicBezTo>
                      <a:pt x="17484" y="3011"/>
                      <a:pt x="17063" y="2737"/>
                      <a:pt x="17063" y="2737"/>
                    </a:cubicBezTo>
                    <a:cubicBezTo>
                      <a:pt x="16591" y="1971"/>
                      <a:pt x="16105" y="1204"/>
                      <a:pt x="15633" y="438"/>
                    </a:cubicBezTo>
                    <a:cubicBezTo>
                      <a:pt x="15569" y="328"/>
                      <a:pt x="15416" y="314"/>
                      <a:pt x="15327" y="219"/>
                    </a:cubicBezTo>
                    <a:cubicBezTo>
                      <a:pt x="15276" y="164"/>
                      <a:pt x="15263" y="68"/>
                      <a:pt x="15225" y="0"/>
                    </a:cubicBezTo>
                    <a:lnTo>
                      <a:pt x="6135" y="985"/>
                    </a:lnTo>
                  </a:path>
                </a:pathLst>
              </a:custGeom>
              <a:solidFill>
                <a:srgbClr val="00FFFF"/>
              </a:solidFill>
              <a:ln w="13546"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787" name="AutoShape 19"/>
              <p:cNvSpPr>
                <a:spLocks/>
              </p:cNvSpPr>
              <p:nvPr/>
            </p:nvSpPr>
            <p:spPr bwMode="auto">
              <a:xfrm>
                <a:off x="40" y="28"/>
                <a:ext cx="14" cy="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lnTo>
                      <a:pt x="0" y="11340"/>
                    </a:lnTo>
                    <a:lnTo>
                      <a:pt x="10643" y="17460"/>
                    </a:lnTo>
                    <a:lnTo>
                      <a:pt x="15495" y="19080"/>
                    </a:lnTo>
                    <a:lnTo>
                      <a:pt x="21600" y="19980"/>
                    </a:lnTo>
                    <a:lnTo>
                      <a:pt x="20973" y="21600"/>
                    </a:lnTo>
                    <a:lnTo>
                      <a:pt x="21130" y="10800"/>
                    </a:lnTo>
                    <a:lnTo>
                      <a:pt x="8765" y="0"/>
                    </a:lnTo>
                    <a:close/>
                  </a:path>
                </a:pathLst>
              </a:cu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788" name="AutoShape 20"/>
              <p:cNvSpPr>
                <a:spLocks/>
              </p:cNvSpPr>
              <p:nvPr/>
            </p:nvSpPr>
            <p:spPr bwMode="auto">
              <a:xfrm>
                <a:off x="16" y="75"/>
                <a:ext cx="17" cy="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62" y="8961"/>
                    </a:lnTo>
                    <a:lnTo>
                      <a:pt x="11308" y="19072"/>
                    </a:lnTo>
                    <a:lnTo>
                      <a:pt x="21600" y="19991"/>
                    </a:lnTo>
                    <a:lnTo>
                      <a:pt x="20456" y="21600"/>
                    </a:lnTo>
                    <a:lnTo>
                      <a:pt x="20837" y="10799"/>
                    </a:lnTo>
                    <a:lnTo>
                      <a:pt x="0" y="0"/>
                    </a:lnTo>
                    <a:close/>
                  </a:path>
                </a:pathLst>
              </a:cu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789" name="AutoShape 21"/>
              <p:cNvSpPr>
                <a:spLocks/>
              </p:cNvSpPr>
              <p:nvPr/>
            </p:nvSpPr>
            <p:spPr bwMode="auto">
              <a:xfrm>
                <a:off x="94" y="31"/>
                <a:ext cx="14" cy="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lnTo>
                      <a:pt x="0" y="11340"/>
                    </a:lnTo>
                    <a:lnTo>
                      <a:pt x="10643" y="17460"/>
                    </a:lnTo>
                    <a:lnTo>
                      <a:pt x="15495" y="19080"/>
                    </a:lnTo>
                    <a:lnTo>
                      <a:pt x="21600" y="19980"/>
                    </a:lnTo>
                    <a:lnTo>
                      <a:pt x="20973" y="21600"/>
                    </a:lnTo>
                    <a:lnTo>
                      <a:pt x="21130" y="10800"/>
                    </a:lnTo>
                    <a:lnTo>
                      <a:pt x="8765" y="0"/>
                    </a:lnTo>
                    <a:close/>
                  </a:path>
                </a:pathLst>
              </a:cu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32790" name="Group 22"/>
              <p:cNvGrpSpPr>
                <a:grpSpLocks/>
              </p:cNvGrpSpPr>
              <p:nvPr/>
            </p:nvGrpSpPr>
            <p:grpSpPr bwMode="auto">
              <a:xfrm>
                <a:off x="0" y="0"/>
                <a:ext cx="158" cy="159"/>
                <a:chOff x="0" y="0"/>
                <a:chExt cx="158" cy="159"/>
              </a:xfrm>
            </p:grpSpPr>
            <p:sp>
              <p:nvSpPr>
                <p:cNvPr id="32791" name="AutoShape 23" descr="image31.png"/>
                <p:cNvSpPr>
                  <a:spLocks/>
                </p:cNvSpPr>
                <p:nvPr/>
              </p:nvSpPr>
              <p:spPr bwMode="auto">
                <a:xfrm>
                  <a:off x="0" y="0"/>
                  <a:ext cx="158" cy="1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15" y="2093"/>
                      </a:moveTo>
                      <a:lnTo>
                        <a:pt x="5645" y="1246"/>
                      </a:lnTo>
                      <a:lnTo>
                        <a:pt x="6677" y="623"/>
                      </a:lnTo>
                      <a:lnTo>
                        <a:pt x="7454" y="0"/>
                      </a:lnTo>
                      <a:lnTo>
                        <a:pt x="8219" y="0"/>
                      </a:lnTo>
                      <a:lnTo>
                        <a:pt x="8996" y="0"/>
                      </a:lnTo>
                      <a:lnTo>
                        <a:pt x="9761" y="0"/>
                      </a:lnTo>
                      <a:lnTo>
                        <a:pt x="10538" y="0"/>
                      </a:lnTo>
                      <a:lnTo>
                        <a:pt x="15049" y="897"/>
                      </a:lnTo>
                      <a:lnTo>
                        <a:pt x="15164" y="1458"/>
                      </a:lnTo>
                      <a:lnTo>
                        <a:pt x="15164" y="2081"/>
                      </a:lnTo>
                      <a:lnTo>
                        <a:pt x="15164" y="2704"/>
                      </a:lnTo>
                      <a:lnTo>
                        <a:pt x="15164" y="3327"/>
                      </a:lnTo>
                      <a:lnTo>
                        <a:pt x="14642" y="3739"/>
                      </a:lnTo>
                      <a:lnTo>
                        <a:pt x="13877" y="4150"/>
                      </a:lnTo>
                      <a:lnTo>
                        <a:pt x="13622" y="4574"/>
                      </a:lnTo>
                      <a:lnTo>
                        <a:pt x="13367" y="5197"/>
                      </a:lnTo>
                      <a:lnTo>
                        <a:pt x="14132" y="5608"/>
                      </a:lnTo>
                      <a:lnTo>
                        <a:pt x="14909" y="5608"/>
                      </a:lnTo>
                      <a:lnTo>
                        <a:pt x="15674" y="5396"/>
                      </a:lnTo>
                      <a:lnTo>
                        <a:pt x="15674" y="4773"/>
                      </a:lnTo>
                      <a:lnTo>
                        <a:pt x="15674" y="4150"/>
                      </a:lnTo>
                      <a:lnTo>
                        <a:pt x="15941" y="3527"/>
                      </a:lnTo>
                      <a:lnTo>
                        <a:pt x="16719" y="3327"/>
                      </a:lnTo>
                      <a:lnTo>
                        <a:pt x="17483" y="3527"/>
                      </a:lnTo>
                      <a:lnTo>
                        <a:pt x="17738" y="3951"/>
                      </a:lnTo>
                      <a:lnTo>
                        <a:pt x="18261" y="4150"/>
                      </a:lnTo>
                      <a:lnTo>
                        <a:pt x="18503" y="4574"/>
                      </a:lnTo>
                      <a:lnTo>
                        <a:pt x="19025" y="4985"/>
                      </a:lnTo>
                      <a:lnTo>
                        <a:pt x="19803" y="5396"/>
                      </a:lnTo>
                      <a:lnTo>
                        <a:pt x="20045" y="5820"/>
                      </a:lnTo>
                      <a:lnTo>
                        <a:pt x="20045" y="6443"/>
                      </a:lnTo>
                      <a:lnTo>
                        <a:pt x="20312" y="7067"/>
                      </a:lnTo>
                      <a:lnTo>
                        <a:pt x="20822" y="7690"/>
                      </a:lnTo>
                      <a:lnTo>
                        <a:pt x="21345" y="8101"/>
                      </a:lnTo>
                      <a:lnTo>
                        <a:pt x="21600" y="8724"/>
                      </a:lnTo>
                      <a:lnTo>
                        <a:pt x="21600" y="9347"/>
                      </a:lnTo>
                      <a:lnTo>
                        <a:pt x="21600" y="9971"/>
                      </a:lnTo>
                      <a:lnTo>
                        <a:pt x="21345" y="10594"/>
                      </a:lnTo>
                      <a:lnTo>
                        <a:pt x="20822" y="11005"/>
                      </a:lnTo>
                      <a:lnTo>
                        <a:pt x="20045" y="11217"/>
                      </a:lnTo>
                      <a:lnTo>
                        <a:pt x="20045" y="10594"/>
                      </a:lnTo>
                      <a:lnTo>
                        <a:pt x="19535" y="9971"/>
                      </a:lnTo>
                      <a:lnTo>
                        <a:pt x="18770" y="9971"/>
                      </a:lnTo>
                      <a:lnTo>
                        <a:pt x="17993" y="9759"/>
                      </a:lnTo>
                      <a:lnTo>
                        <a:pt x="17229" y="9559"/>
                      </a:lnTo>
                      <a:lnTo>
                        <a:pt x="17738" y="10183"/>
                      </a:lnTo>
                      <a:lnTo>
                        <a:pt x="17993" y="10806"/>
                      </a:lnTo>
                      <a:lnTo>
                        <a:pt x="18261" y="11429"/>
                      </a:lnTo>
                      <a:lnTo>
                        <a:pt x="19025" y="11628"/>
                      </a:lnTo>
                      <a:lnTo>
                        <a:pt x="19803" y="12040"/>
                      </a:lnTo>
                      <a:lnTo>
                        <a:pt x="19803" y="12463"/>
                      </a:lnTo>
                      <a:lnTo>
                        <a:pt x="19803" y="13087"/>
                      </a:lnTo>
                      <a:lnTo>
                        <a:pt x="20312" y="13710"/>
                      </a:lnTo>
                      <a:lnTo>
                        <a:pt x="20580" y="14333"/>
                      </a:lnTo>
                      <a:lnTo>
                        <a:pt x="20580" y="14956"/>
                      </a:lnTo>
                      <a:lnTo>
                        <a:pt x="20312" y="15579"/>
                      </a:lnTo>
                      <a:lnTo>
                        <a:pt x="19535" y="15991"/>
                      </a:lnTo>
                      <a:lnTo>
                        <a:pt x="18770" y="16402"/>
                      </a:lnTo>
                      <a:lnTo>
                        <a:pt x="17980" y="18147"/>
                      </a:lnTo>
                      <a:lnTo>
                        <a:pt x="16961" y="18484"/>
                      </a:lnTo>
                      <a:lnTo>
                        <a:pt x="16184" y="18484"/>
                      </a:lnTo>
                      <a:lnTo>
                        <a:pt x="15941" y="17860"/>
                      </a:lnTo>
                      <a:lnTo>
                        <a:pt x="15419" y="17860"/>
                      </a:lnTo>
                      <a:lnTo>
                        <a:pt x="14909" y="17237"/>
                      </a:lnTo>
                      <a:lnTo>
                        <a:pt x="14132" y="16826"/>
                      </a:lnTo>
                      <a:lnTo>
                        <a:pt x="13367" y="16402"/>
                      </a:lnTo>
                      <a:lnTo>
                        <a:pt x="12858" y="16826"/>
                      </a:lnTo>
                      <a:lnTo>
                        <a:pt x="13100" y="17449"/>
                      </a:lnTo>
                      <a:lnTo>
                        <a:pt x="13622" y="17648"/>
                      </a:lnTo>
                      <a:lnTo>
                        <a:pt x="14399" y="18072"/>
                      </a:lnTo>
                      <a:lnTo>
                        <a:pt x="14642" y="18695"/>
                      </a:lnTo>
                      <a:lnTo>
                        <a:pt x="14642" y="19319"/>
                      </a:lnTo>
                      <a:lnTo>
                        <a:pt x="14642" y="19929"/>
                      </a:lnTo>
                      <a:lnTo>
                        <a:pt x="14642" y="20353"/>
                      </a:lnTo>
                      <a:lnTo>
                        <a:pt x="14399" y="20976"/>
                      </a:lnTo>
                      <a:lnTo>
                        <a:pt x="13877" y="21176"/>
                      </a:lnTo>
                      <a:lnTo>
                        <a:pt x="13100" y="21388"/>
                      </a:lnTo>
                      <a:lnTo>
                        <a:pt x="12335" y="21388"/>
                      </a:lnTo>
                      <a:lnTo>
                        <a:pt x="11558" y="21388"/>
                      </a:lnTo>
                      <a:lnTo>
                        <a:pt x="10780" y="21388"/>
                      </a:lnTo>
                      <a:lnTo>
                        <a:pt x="10016" y="21600"/>
                      </a:lnTo>
                      <a:lnTo>
                        <a:pt x="9238" y="21600"/>
                      </a:lnTo>
                      <a:lnTo>
                        <a:pt x="8474" y="21600"/>
                      </a:lnTo>
                      <a:lnTo>
                        <a:pt x="7696" y="21388"/>
                      </a:lnTo>
                      <a:lnTo>
                        <a:pt x="6919" y="21176"/>
                      </a:lnTo>
                      <a:lnTo>
                        <a:pt x="6155" y="20976"/>
                      </a:lnTo>
                      <a:lnTo>
                        <a:pt x="5645" y="20553"/>
                      </a:lnTo>
                      <a:lnTo>
                        <a:pt x="4867" y="20553"/>
                      </a:lnTo>
                      <a:lnTo>
                        <a:pt x="4613" y="19929"/>
                      </a:lnTo>
                      <a:lnTo>
                        <a:pt x="5135" y="19518"/>
                      </a:lnTo>
                      <a:lnTo>
                        <a:pt x="5912" y="19518"/>
                      </a:lnTo>
                      <a:lnTo>
                        <a:pt x="6422" y="18895"/>
                      </a:lnTo>
                      <a:lnTo>
                        <a:pt x="6919" y="18272"/>
                      </a:lnTo>
                      <a:lnTo>
                        <a:pt x="7454" y="17860"/>
                      </a:lnTo>
                      <a:lnTo>
                        <a:pt x="7454" y="17237"/>
                      </a:lnTo>
                      <a:lnTo>
                        <a:pt x="6919" y="16826"/>
                      </a:lnTo>
                      <a:lnTo>
                        <a:pt x="6155" y="17237"/>
                      </a:lnTo>
                      <a:lnTo>
                        <a:pt x="5645" y="17860"/>
                      </a:lnTo>
                      <a:lnTo>
                        <a:pt x="5645" y="18484"/>
                      </a:lnTo>
                      <a:lnTo>
                        <a:pt x="4867" y="18484"/>
                      </a:lnTo>
                      <a:lnTo>
                        <a:pt x="4103" y="18695"/>
                      </a:lnTo>
                      <a:lnTo>
                        <a:pt x="3326" y="18484"/>
                      </a:lnTo>
                      <a:lnTo>
                        <a:pt x="3083" y="17860"/>
                      </a:lnTo>
                      <a:lnTo>
                        <a:pt x="2561" y="17449"/>
                      </a:lnTo>
                      <a:lnTo>
                        <a:pt x="2051" y="17025"/>
                      </a:lnTo>
                      <a:lnTo>
                        <a:pt x="1541" y="16402"/>
                      </a:lnTo>
                      <a:lnTo>
                        <a:pt x="1006" y="16203"/>
                      </a:lnTo>
                      <a:lnTo>
                        <a:pt x="203" y="15517"/>
                      </a:lnTo>
                      <a:lnTo>
                        <a:pt x="0" y="13909"/>
                      </a:lnTo>
                      <a:lnTo>
                        <a:pt x="0" y="13286"/>
                      </a:lnTo>
                      <a:lnTo>
                        <a:pt x="0" y="12663"/>
                      </a:lnTo>
                      <a:lnTo>
                        <a:pt x="0" y="12040"/>
                      </a:lnTo>
                      <a:lnTo>
                        <a:pt x="0" y="11429"/>
                      </a:lnTo>
                      <a:lnTo>
                        <a:pt x="0" y="11005"/>
                      </a:lnTo>
                      <a:lnTo>
                        <a:pt x="764" y="10806"/>
                      </a:lnTo>
                      <a:lnTo>
                        <a:pt x="1541" y="10806"/>
                      </a:lnTo>
                      <a:lnTo>
                        <a:pt x="2306" y="10806"/>
                      </a:lnTo>
                      <a:lnTo>
                        <a:pt x="3083" y="11217"/>
                      </a:lnTo>
                      <a:lnTo>
                        <a:pt x="3835" y="11429"/>
                      </a:lnTo>
                      <a:lnTo>
                        <a:pt x="4358" y="11429"/>
                      </a:lnTo>
                      <a:lnTo>
                        <a:pt x="4358" y="11005"/>
                      </a:lnTo>
                      <a:lnTo>
                        <a:pt x="3835" y="10806"/>
                      </a:lnTo>
                      <a:lnTo>
                        <a:pt x="3083" y="10594"/>
                      </a:lnTo>
                      <a:lnTo>
                        <a:pt x="2561" y="10382"/>
                      </a:lnTo>
                      <a:lnTo>
                        <a:pt x="1784" y="10183"/>
                      </a:lnTo>
                      <a:lnTo>
                        <a:pt x="1541" y="9759"/>
                      </a:lnTo>
                      <a:lnTo>
                        <a:pt x="1006" y="9759"/>
                      </a:lnTo>
                      <a:lnTo>
                        <a:pt x="496" y="9136"/>
                      </a:lnTo>
                      <a:lnTo>
                        <a:pt x="242" y="8512"/>
                      </a:lnTo>
                      <a:lnTo>
                        <a:pt x="764" y="8313"/>
                      </a:lnTo>
                      <a:lnTo>
                        <a:pt x="1006" y="7889"/>
                      </a:lnTo>
                      <a:lnTo>
                        <a:pt x="1541" y="7478"/>
                      </a:lnTo>
                      <a:lnTo>
                        <a:pt x="2051" y="6855"/>
                      </a:lnTo>
                      <a:lnTo>
                        <a:pt x="2051" y="6231"/>
                      </a:lnTo>
                      <a:lnTo>
                        <a:pt x="2051" y="5608"/>
                      </a:lnTo>
                      <a:lnTo>
                        <a:pt x="2051" y="4985"/>
                      </a:lnTo>
                      <a:lnTo>
                        <a:pt x="2051" y="4362"/>
                      </a:lnTo>
                      <a:lnTo>
                        <a:pt x="2816" y="3951"/>
                      </a:lnTo>
                      <a:lnTo>
                        <a:pt x="3593" y="3951"/>
                      </a:lnTo>
                      <a:lnTo>
                        <a:pt x="4358" y="4362"/>
                      </a:lnTo>
                      <a:lnTo>
                        <a:pt x="5135" y="4574"/>
                      </a:lnTo>
                      <a:lnTo>
                        <a:pt x="5912" y="4773"/>
                      </a:lnTo>
                      <a:lnTo>
                        <a:pt x="6422" y="5197"/>
                      </a:lnTo>
                      <a:lnTo>
                        <a:pt x="6422" y="4773"/>
                      </a:lnTo>
                      <a:lnTo>
                        <a:pt x="6422" y="4150"/>
                      </a:lnTo>
                      <a:lnTo>
                        <a:pt x="6422" y="3527"/>
                      </a:lnTo>
                      <a:lnTo>
                        <a:pt x="5415" y="2093"/>
                      </a:lnTo>
                    </a:path>
                  </a:pathLst>
                </a:custGeom>
                <a:blipFill dpi="0" rotWithShape="0">
                  <a:blip r:embed="rId3"/>
                  <a:srcRect/>
                  <a:tile tx="0" ty="0" sx="100000" sy="100000" flip="none" algn="tl"/>
                </a:blipFill>
                <a:ln w="1806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792" name="AutoShape 24"/>
                <p:cNvSpPr>
                  <a:spLocks/>
                </p:cNvSpPr>
                <p:nvPr/>
              </p:nvSpPr>
              <p:spPr bwMode="auto">
                <a:xfrm>
                  <a:off x="48" y="68"/>
                  <a:ext cx="13" cy="14"/>
                </a:xfrm>
                <a:custGeom>
                  <a:avLst/>
                  <a:gdLst>
                    <a:gd name="T0" fmla="*/ 10551 w 21102"/>
                    <a:gd name="T1" fmla="+- 0 11162 725"/>
                    <a:gd name="T2" fmla="*/ 11162 h 20875"/>
                    <a:gd name="T3" fmla="*/ 10551 w 21102"/>
                    <a:gd name="T4" fmla="+- 0 11162 725"/>
                    <a:gd name="T5" fmla="*/ 11162 h 20875"/>
                    <a:gd name="T6" fmla="*/ 10551 w 21102"/>
                    <a:gd name="T7" fmla="+- 0 11162 725"/>
                    <a:gd name="T8" fmla="*/ 11162 h 20875"/>
                    <a:gd name="T9" fmla="*/ 10551 w 21102"/>
                    <a:gd name="T10" fmla="+- 0 11162 725"/>
                    <a:gd name="T11" fmla="*/ 11162 h 20875"/>
                  </a:gdLst>
                  <a:ahLst/>
                  <a:cxnLst>
                    <a:cxn ang="0">
                      <a:pos x="T0" y="T2"/>
                    </a:cxn>
                    <a:cxn ang="0">
                      <a:pos x="T3" y="T5"/>
                    </a:cxn>
                    <a:cxn ang="0">
                      <a:pos x="T6" y="T8"/>
                    </a:cxn>
                    <a:cxn ang="0">
                      <a:pos x="T9" y="T11"/>
                    </a:cxn>
                  </a:cxnLst>
                  <a:rect l="0" t="0" r="r" b="b"/>
                  <a:pathLst>
                    <a:path w="21102" h="20875">
                      <a:moveTo>
                        <a:pt x="3655" y="3189"/>
                      </a:moveTo>
                      <a:cubicBezTo>
                        <a:pt x="830" y="6958"/>
                        <a:pt x="830" y="10872"/>
                        <a:pt x="0" y="15221"/>
                      </a:cubicBezTo>
                      <a:cubicBezTo>
                        <a:pt x="2492" y="18120"/>
                        <a:pt x="15286" y="20295"/>
                        <a:pt x="18443" y="20874"/>
                      </a:cubicBezTo>
                      <a:cubicBezTo>
                        <a:pt x="19273" y="20295"/>
                        <a:pt x="18775" y="19135"/>
                        <a:pt x="19273" y="18410"/>
                      </a:cubicBezTo>
                      <a:cubicBezTo>
                        <a:pt x="19772" y="17540"/>
                        <a:pt x="20270" y="16670"/>
                        <a:pt x="21101" y="16091"/>
                      </a:cubicBezTo>
                      <a:cubicBezTo>
                        <a:pt x="21101" y="14351"/>
                        <a:pt x="21600" y="10582"/>
                        <a:pt x="19273" y="7972"/>
                      </a:cubicBezTo>
                      <a:cubicBezTo>
                        <a:pt x="16947" y="1304"/>
                        <a:pt x="14289" y="1739"/>
                        <a:pt x="7310" y="-1"/>
                      </a:cubicBezTo>
                      <a:cubicBezTo>
                        <a:pt x="4652" y="-725"/>
                        <a:pt x="4818" y="724"/>
                        <a:pt x="3655" y="3189"/>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793" name="AutoShape 25"/>
                <p:cNvSpPr>
                  <a:spLocks/>
                </p:cNvSpPr>
                <p:nvPr/>
              </p:nvSpPr>
              <p:spPr bwMode="auto">
                <a:xfrm>
                  <a:off x="104" y="80"/>
                  <a:ext cx="12" cy="15"/>
                </a:xfrm>
                <a:custGeom>
                  <a:avLst/>
                  <a:gdLst>
                    <a:gd name="T0" fmla="+- 0 11047 989"/>
                    <a:gd name="T1" fmla="*/ T0 w 20116"/>
                    <a:gd name="T2" fmla="*/ 10425 h 20851"/>
                    <a:gd name="T3" fmla="+- 0 11047 989"/>
                    <a:gd name="T4" fmla="*/ T3 w 20116"/>
                    <a:gd name="T5" fmla="*/ 10425 h 20851"/>
                    <a:gd name="T6" fmla="+- 0 11047 989"/>
                    <a:gd name="T7" fmla="*/ T6 w 20116"/>
                    <a:gd name="T8" fmla="*/ 10425 h 20851"/>
                    <a:gd name="T9" fmla="+- 0 11047 989"/>
                    <a:gd name="T10" fmla="*/ T9 w 20116"/>
                    <a:gd name="T11" fmla="*/ 10425 h 20851"/>
                  </a:gdLst>
                  <a:ahLst/>
                  <a:cxnLst>
                    <a:cxn ang="0">
                      <a:pos x="T1" y="T2"/>
                    </a:cxn>
                    <a:cxn ang="0">
                      <a:pos x="T4" y="T5"/>
                    </a:cxn>
                    <a:cxn ang="0">
                      <a:pos x="T7" y="T8"/>
                    </a:cxn>
                    <a:cxn ang="0">
                      <a:pos x="T10" y="T11"/>
                    </a:cxn>
                  </a:cxnLst>
                  <a:rect l="0" t="0" r="r" b="b"/>
                  <a:pathLst>
                    <a:path w="20116" h="20851">
                      <a:moveTo>
                        <a:pt x="2803" y="3065"/>
                      </a:moveTo>
                      <a:cubicBezTo>
                        <a:pt x="4122" y="6270"/>
                        <a:pt x="8574" y="17280"/>
                        <a:pt x="11047" y="20067"/>
                      </a:cubicBezTo>
                      <a:cubicBezTo>
                        <a:pt x="13191" y="20624"/>
                        <a:pt x="15334" y="21600"/>
                        <a:pt x="17478" y="20067"/>
                      </a:cubicBezTo>
                      <a:cubicBezTo>
                        <a:pt x="18302" y="19509"/>
                        <a:pt x="17807" y="18394"/>
                        <a:pt x="18302" y="17698"/>
                      </a:cubicBezTo>
                      <a:cubicBezTo>
                        <a:pt x="18797" y="16861"/>
                        <a:pt x="19291" y="16025"/>
                        <a:pt x="20116" y="15468"/>
                      </a:cubicBezTo>
                      <a:cubicBezTo>
                        <a:pt x="20116" y="13796"/>
                        <a:pt x="20611" y="10172"/>
                        <a:pt x="18302" y="7664"/>
                      </a:cubicBezTo>
                      <a:cubicBezTo>
                        <a:pt x="15994" y="1254"/>
                        <a:pt x="13356" y="1672"/>
                        <a:pt x="6430" y="0"/>
                      </a:cubicBezTo>
                      <a:cubicBezTo>
                        <a:pt x="5276" y="278"/>
                        <a:pt x="824" y="1532"/>
                        <a:pt x="0" y="1532"/>
                      </a:cubicBezTo>
                      <a:cubicBezTo>
                        <a:pt x="-989" y="1532"/>
                        <a:pt x="1978" y="278"/>
                        <a:pt x="2803" y="696"/>
                      </a:cubicBezTo>
                      <a:cubicBezTo>
                        <a:pt x="3627" y="1114"/>
                        <a:pt x="2803" y="2229"/>
                        <a:pt x="2803" y="3065"/>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794" name="AutoShape 26"/>
                <p:cNvSpPr>
                  <a:spLocks/>
                </p:cNvSpPr>
                <p:nvPr/>
              </p:nvSpPr>
              <p:spPr bwMode="auto">
                <a:xfrm rot="3520274">
                  <a:off x="71" y="40"/>
                  <a:ext cx="16" cy="15"/>
                </a:xfrm>
                <a:custGeom>
                  <a:avLst/>
                  <a:gdLst>
                    <a:gd name="T0" fmla="*/ 10800 w 21600"/>
                    <a:gd name="T1" fmla="+- 0 10800 717"/>
                    <a:gd name="T2" fmla="*/ 10800 h 20167"/>
                    <a:gd name="T3" fmla="*/ 10800 w 21600"/>
                    <a:gd name="T4" fmla="+- 0 10800 717"/>
                    <a:gd name="T5" fmla="*/ 10800 h 20167"/>
                    <a:gd name="T6" fmla="*/ 10800 w 21600"/>
                    <a:gd name="T7" fmla="+- 0 10800 717"/>
                    <a:gd name="T8" fmla="*/ 10800 h 20167"/>
                    <a:gd name="T9" fmla="*/ 10800 w 21600"/>
                    <a:gd name="T10" fmla="+- 0 10800 717"/>
                    <a:gd name="T11" fmla="*/ 10800 h 20167"/>
                  </a:gdLst>
                  <a:ahLst/>
                  <a:cxnLst>
                    <a:cxn ang="0">
                      <a:pos x="T0" y="T2"/>
                    </a:cxn>
                    <a:cxn ang="0">
                      <a:pos x="T3" y="T5"/>
                    </a:cxn>
                    <a:cxn ang="0">
                      <a:pos x="T6" y="T8"/>
                    </a:cxn>
                    <a:cxn ang="0">
                      <a:pos x="T9" y="T11"/>
                    </a:cxn>
                  </a:cxnLst>
                  <a:rect l="0" t="0" r="r" b="b"/>
                  <a:pathLst>
                    <a:path w="21600" h="20167">
                      <a:moveTo>
                        <a:pt x="2862" y="3149"/>
                      </a:moveTo>
                      <a:cubicBezTo>
                        <a:pt x="650" y="6616"/>
                        <a:pt x="650" y="10216"/>
                        <a:pt x="0" y="14216"/>
                      </a:cubicBezTo>
                      <a:cubicBezTo>
                        <a:pt x="1431" y="19149"/>
                        <a:pt x="4814" y="18749"/>
                        <a:pt x="9368" y="19416"/>
                      </a:cubicBezTo>
                      <a:cubicBezTo>
                        <a:pt x="11060" y="19949"/>
                        <a:pt x="12751" y="20883"/>
                        <a:pt x="14443" y="19416"/>
                      </a:cubicBezTo>
                      <a:cubicBezTo>
                        <a:pt x="15614" y="18749"/>
                        <a:pt x="15354" y="16083"/>
                        <a:pt x="16525" y="15016"/>
                      </a:cubicBezTo>
                      <a:cubicBezTo>
                        <a:pt x="17956" y="13816"/>
                        <a:pt x="19908" y="13549"/>
                        <a:pt x="21600" y="12749"/>
                      </a:cubicBezTo>
                      <a:cubicBezTo>
                        <a:pt x="19778" y="10349"/>
                        <a:pt x="8848" y="2216"/>
                        <a:pt x="5725" y="216"/>
                      </a:cubicBezTo>
                      <a:cubicBezTo>
                        <a:pt x="3253" y="-717"/>
                        <a:pt x="3383" y="349"/>
                        <a:pt x="2862" y="883"/>
                      </a:cubicBezTo>
                      <a:cubicBezTo>
                        <a:pt x="3513" y="1282"/>
                        <a:pt x="2862" y="2349"/>
                        <a:pt x="2862" y="3149"/>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795" name="AutoShape 27"/>
                <p:cNvSpPr>
                  <a:spLocks/>
                </p:cNvSpPr>
                <p:nvPr/>
              </p:nvSpPr>
              <p:spPr bwMode="auto">
                <a:xfrm>
                  <a:off x="39" y="101"/>
                  <a:ext cx="16" cy="14"/>
                </a:xfrm>
                <a:custGeom>
                  <a:avLst/>
                  <a:gdLst>
                    <a:gd name="T0" fmla="+- 0 10864 129"/>
                    <a:gd name="T1" fmla="*/ T0 w 21471"/>
                    <a:gd name="T2" fmla="*/ 10425 h 20851"/>
                    <a:gd name="T3" fmla="+- 0 10864 129"/>
                    <a:gd name="T4" fmla="*/ T3 w 21471"/>
                    <a:gd name="T5" fmla="*/ 10425 h 20851"/>
                    <a:gd name="T6" fmla="+- 0 10864 129"/>
                    <a:gd name="T7" fmla="*/ T6 w 21471"/>
                    <a:gd name="T8" fmla="*/ 10425 h 20851"/>
                    <a:gd name="T9" fmla="+- 0 10864 129"/>
                    <a:gd name="T10" fmla="*/ T9 w 21471"/>
                    <a:gd name="T11" fmla="*/ 10425 h 20851"/>
                  </a:gdLst>
                  <a:ahLst/>
                  <a:cxnLst>
                    <a:cxn ang="0">
                      <a:pos x="T1" y="T2"/>
                    </a:cxn>
                    <a:cxn ang="0">
                      <a:pos x="T4" y="T5"/>
                    </a:cxn>
                    <a:cxn ang="0">
                      <a:pos x="T7" y="T8"/>
                    </a:cxn>
                    <a:cxn ang="0">
                      <a:pos x="T10" y="T11"/>
                    </a:cxn>
                  </a:cxnLst>
                  <a:rect l="0" t="0" r="r" b="b"/>
                  <a:pathLst>
                    <a:path w="21471" h="20851">
                      <a:moveTo>
                        <a:pt x="2845" y="3065"/>
                      </a:moveTo>
                      <a:cubicBezTo>
                        <a:pt x="647" y="6689"/>
                        <a:pt x="647" y="10451"/>
                        <a:pt x="0" y="14632"/>
                      </a:cubicBezTo>
                      <a:cubicBezTo>
                        <a:pt x="1423" y="19788"/>
                        <a:pt x="4785" y="19370"/>
                        <a:pt x="9312" y="20067"/>
                      </a:cubicBezTo>
                      <a:cubicBezTo>
                        <a:pt x="10994" y="20624"/>
                        <a:pt x="12675" y="21600"/>
                        <a:pt x="14357" y="20067"/>
                      </a:cubicBezTo>
                      <a:cubicBezTo>
                        <a:pt x="15003" y="19509"/>
                        <a:pt x="14615" y="18394"/>
                        <a:pt x="15003" y="17698"/>
                      </a:cubicBezTo>
                      <a:cubicBezTo>
                        <a:pt x="15391" y="16861"/>
                        <a:pt x="15779" y="16025"/>
                        <a:pt x="16426" y="15468"/>
                      </a:cubicBezTo>
                      <a:cubicBezTo>
                        <a:pt x="17849" y="14214"/>
                        <a:pt x="19789" y="13935"/>
                        <a:pt x="21471" y="13099"/>
                      </a:cubicBezTo>
                      <a:cubicBezTo>
                        <a:pt x="16426" y="10451"/>
                        <a:pt x="13710" y="13935"/>
                        <a:pt x="15003" y="7664"/>
                      </a:cubicBezTo>
                      <a:cubicBezTo>
                        <a:pt x="13193" y="1254"/>
                        <a:pt x="11123" y="1672"/>
                        <a:pt x="5691" y="0"/>
                      </a:cubicBezTo>
                      <a:cubicBezTo>
                        <a:pt x="4785" y="278"/>
                        <a:pt x="1293" y="1532"/>
                        <a:pt x="647" y="1532"/>
                      </a:cubicBezTo>
                      <a:cubicBezTo>
                        <a:pt x="-129" y="1532"/>
                        <a:pt x="2199" y="278"/>
                        <a:pt x="2845" y="696"/>
                      </a:cubicBezTo>
                      <a:cubicBezTo>
                        <a:pt x="3492" y="1114"/>
                        <a:pt x="2845" y="2229"/>
                        <a:pt x="2845" y="3065"/>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grpSp>
      </p:grpSp>
      <p:grpSp>
        <p:nvGrpSpPr>
          <p:cNvPr id="32796" name="Group 28"/>
          <p:cNvGrpSpPr>
            <a:grpSpLocks/>
          </p:cNvGrpSpPr>
          <p:nvPr/>
        </p:nvGrpSpPr>
        <p:grpSpPr bwMode="auto">
          <a:xfrm>
            <a:off x="0" y="1558925"/>
            <a:ext cx="3009900" cy="3713163"/>
            <a:chOff x="0" y="0"/>
            <a:chExt cx="238" cy="293"/>
          </a:xfrm>
        </p:grpSpPr>
        <p:grpSp>
          <p:nvGrpSpPr>
            <p:cNvPr id="32797" name="Group 29"/>
            <p:cNvGrpSpPr>
              <a:grpSpLocks/>
            </p:cNvGrpSpPr>
            <p:nvPr/>
          </p:nvGrpSpPr>
          <p:grpSpPr bwMode="auto">
            <a:xfrm>
              <a:off x="0" y="0"/>
              <a:ext cx="238" cy="206"/>
              <a:chOff x="0" y="0"/>
              <a:chExt cx="238" cy="206"/>
            </a:xfrm>
          </p:grpSpPr>
          <p:sp>
            <p:nvSpPr>
              <p:cNvPr id="32798" name="Rectangle 30"/>
              <p:cNvSpPr>
                <a:spLocks/>
              </p:cNvSpPr>
              <p:nvPr/>
            </p:nvSpPr>
            <p:spPr bwMode="auto">
              <a:xfrm>
                <a:off x="0" y="0"/>
                <a:ext cx="238" cy="206"/>
              </a:xfrm>
              <a:prstGeom prst="rect">
                <a:avLst/>
              </a:pr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32799" name="Group 31"/>
              <p:cNvGrpSpPr>
                <a:grpSpLocks/>
              </p:cNvGrpSpPr>
              <p:nvPr/>
            </p:nvGrpSpPr>
            <p:grpSpPr bwMode="auto">
              <a:xfrm>
                <a:off x="39" y="22"/>
                <a:ext cx="160" cy="162"/>
                <a:chOff x="0" y="0"/>
                <a:chExt cx="160" cy="161"/>
              </a:xfrm>
            </p:grpSpPr>
            <p:sp>
              <p:nvSpPr>
                <p:cNvPr id="32800" name="AutoShape 32" descr="image31.png"/>
                <p:cNvSpPr>
                  <a:spLocks/>
                </p:cNvSpPr>
                <p:nvPr/>
              </p:nvSpPr>
              <p:spPr bwMode="auto">
                <a:xfrm>
                  <a:off x="0" y="0"/>
                  <a:ext cx="160" cy="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15" y="2093"/>
                      </a:moveTo>
                      <a:lnTo>
                        <a:pt x="5645" y="1246"/>
                      </a:lnTo>
                      <a:lnTo>
                        <a:pt x="6677" y="623"/>
                      </a:lnTo>
                      <a:lnTo>
                        <a:pt x="7454" y="0"/>
                      </a:lnTo>
                      <a:lnTo>
                        <a:pt x="8219" y="0"/>
                      </a:lnTo>
                      <a:lnTo>
                        <a:pt x="8996" y="0"/>
                      </a:lnTo>
                      <a:lnTo>
                        <a:pt x="9761" y="0"/>
                      </a:lnTo>
                      <a:lnTo>
                        <a:pt x="10538" y="0"/>
                      </a:lnTo>
                      <a:lnTo>
                        <a:pt x="15049" y="897"/>
                      </a:lnTo>
                      <a:lnTo>
                        <a:pt x="15164" y="1458"/>
                      </a:lnTo>
                      <a:lnTo>
                        <a:pt x="15164" y="2081"/>
                      </a:lnTo>
                      <a:lnTo>
                        <a:pt x="15164" y="2704"/>
                      </a:lnTo>
                      <a:lnTo>
                        <a:pt x="15164" y="3327"/>
                      </a:lnTo>
                      <a:lnTo>
                        <a:pt x="14642" y="3739"/>
                      </a:lnTo>
                      <a:lnTo>
                        <a:pt x="13877" y="4150"/>
                      </a:lnTo>
                      <a:lnTo>
                        <a:pt x="13622" y="4574"/>
                      </a:lnTo>
                      <a:lnTo>
                        <a:pt x="13367" y="5197"/>
                      </a:lnTo>
                      <a:lnTo>
                        <a:pt x="14132" y="5608"/>
                      </a:lnTo>
                      <a:lnTo>
                        <a:pt x="14909" y="5608"/>
                      </a:lnTo>
                      <a:lnTo>
                        <a:pt x="15674" y="5396"/>
                      </a:lnTo>
                      <a:lnTo>
                        <a:pt x="15674" y="4773"/>
                      </a:lnTo>
                      <a:lnTo>
                        <a:pt x="15674" y="4150"/>
                      </a:lnTo>
                      <a:lnTo>
                        <a:pt x="15941" y="3527"/>
                      </a:lnTo>
                      <a:lnTo>
                        <a:pt x="16719" y="3327"/>
                      </a:lnTo>
                      <a:lnTo>
                        <a:pt x="17483" y="3527"/>
                      </a:lnTo>
                      <a:lnTo>
                        <a:pt x="17738" y="3951"/>
                      </a:lnTo>
                      <a:lnTo>
                        <a:pt x="18261" y="4150"/>
                      </a:lnTo>
                      <a:lnTo>
                        <a:pt x="18503" y="4574"/>
                      </a:lnTo>
                      <a:lnTo>
                        <a:pt x="19025" y="4985"/>
                      </a:lnTo>
                      <a:lnTo>
                        <a:pt x="19803" y="5396"/>
                      </a:lnTo>
                      <a:lnTo>
                        <a:pt x="20045" y="5820"/>
                      </a:lnTo>
                      <a:lnTo>
                        <a:pt x="20045" y="6443"/>
                      </a:lnTo>
                      <a:lnTo>
                        <a:pt x="20312" y="7067"/>
                      </a:lnTo>
                      <a:lnTo>
                        <a:pt x="20822" y="7690"/>
                      </a:lnTo>
                      <a:lnTo>
                        <a:pt x="21345" y="8101"/>
                      </a:lnTo>
                      <a:lnTo>
                        <a:pt x="21600" y="8724"/>
                      </a:lnTo>
                      <a:lnTo>
                        <a:pt x="21600" y="9347"/>
                      </a:lnTo>
                      <a:lnTo>
                        <a:pt x="21600" y="9971"/>
                      </a:lnTo>
                      <a:lnTo>
                        <a:pt x="21345" y="10594"/>
                      </a:lnTo>
                      <a:lnTo>
                        <a:pt x="20822" y="11005"/>
                      </a:lnTo>
                      <a:lnTo>
                        <a:pt x="20045" y="11217"/>
                      </a:lnTo>
                      <a:lnTo>
                        <a:pt x="20045" y="10594"/>
                      </a:lnTo>
                      <a:lnTo>
                        <a:pt x="19535" y="9971"/>
                      </a:lnTo>
                      <a:lnTo>
                        <a:pt x="18770" y="9971"/>
                      </a:lnTo>
                      <a:lnTo>
                        <a:pt x="17993" y="9759"/>
                      </a:lnTo>
                      <a:lnTo>
                        <a:pt x="17229" y="9559"/>
                      </a:lnTo>
                      <a:lnTo>
                        <a:pt x="17738" y="10183"/>
                      </a:lnTo>
                      <a:lnTo>
                        <a:pt x="17993" y="10806"/>
                      </a:lnTo>
                      <a:lnTo>
                        <a:pt x="18261" y="11429"/>
                      </a:lnTo>
                      <a:lnTo>
                        <a:pt x="19025" y="11628"/>
                      </a:lnTo>
                      <a:lnTo>
                        <a:pt x="19803" y="12040"/>
                      </a:lnTo>
                      <a:lnTo>
                        <a:pt x="19803" y="12463"/>
                      </a:lnTo>
                      <a:lnTo>
                        <a:pt x="19803" y="13087"/>
                      </a:lnTo>
                      <a:lnTo>
                        <a:pt x="20312" y="13710"/>
                      </a:lnTo>
                      <a:lnTo>
                        <a:pt x="20580" y="14333"/>
                      </a:lnTo>
                      <a:lnTo>
                        <a:pt x="20580" y="14956"/>
                      </a:lnTo>
                      <a:lnTo>
                        <a:pt x="20312" y="15579"/>
                      </a:lnTo>
                      <a:lnTo>
                        <a:pt x="19535" y="15991"/>
                      </a:lnTo>
                      <a:lnTo>
                        <a:pt x="18770" y="16402"/>
                      </a:lnTo>
                      <a:lnTo>
                        <a:pt x="17980" y="18147"/>
                      </a:lnTo>
                      <a:lnTo>
                        <a:pt x="16961" y="18484"/>
                      </a:lnTo>
                      <a:lnTo>
                        <a:pt x="16184" y="18484"/>
                      </a:lnTo>
                      <a:lnTo>
                        <a:pt x="15941" y="17860"/>
                      </a:lnTo>
                      <a:lnTo>
                        <a:pt x="15419" y="17860"/>
                      </a:lnTo>
                      <a:lnTo>
                        <a:pt x="14909" y="17237"/>
                      </a:lnTo>
                      <a:lnTo>
                        <a:pt x="14132" y="16826"/>
                      </a:lnTo>
                      <a:lnTo>
                        <a:pt x="13367" y="16402"/>
                      </a:lnTo>
                      <a:lnTo>
                        <a:pt x="12858" y="16826"/>
                      </a:lnTo>
                      <a:lnTo>
                        <a:pt x="13100" y="17449"/>
                      </a:lnTo>
                      <a:lnTo>
                        <a:pt x="13622" y="17648"/>
                      </a:lnTo>
                      <a:lnTo>
                        <a:pt x="14400" y="18072"/>
                      </a:lnTo>
                      <a:lnTo>
                        <a:pt x="14642" y="18695"/>
                      </a:lnTo>
                      <a:lnTo>
                        <a:pt x="14642" y="19319"/>
                      </a:lnTo>
                      <a:lnTo>
                        <a:pt x="14642" y="19929"/>
                      </a:lnTo>
                      <a:lnTo>
                        <a:pt x="14642" y="20353"/>
                      </a:lnTo>
                      <a:lnTo>
                        <a:pt x="14400" y="20976"/>
                      </a:lnTo>
                      <a:lnTo>
                        <a:pt x="13877" y="21176"/>
                      </a:lnTo>
                      <a:lnTo>
                        <a:pt x="13100" y="21388"/>
                      </a:lnTo>
                      <a:lnTo>
                        <a:pt x="12335" y="21388"/>
                      </a:lnTo>
                      <a:lnTo>
                        <a:pt x="11558" y="21388"/>
                      </a:lnTo>
                      <a:lnTo>
                        <a:pt x="10780" y="21388"/>
                      </a:lnTo>
                      <a:lnTo>
                        <a:pt x="10016" y="21600"/>
                      </a:lnTo>
                      <a:lnTo>
                        <a:pt x="9238" y="21600"/>
                      </a:lnTo>
                      <a:lnTo>
                        <a:pt x="8474" y="21600"/>
                      </a:lnTo>
                      <a:lnTo>
                        <a:pt x="7696" y="21388"/>
                      </a:lnTo>
                      <a:lnTo>
                        <a:pt x="6919" y="21176"/>
                      </a:lnTo>
                      <a:lnTo>
                        <a:pt x="6155" y="20976"/>
                      </a:lnTo>
                      <a:lnTo>
                        <a:pt x="5645" y="20553"/>
                      </a:lnTo>
                      <a:lnTo>
                        <a:pt x="4867" y="20553"/>
                      </a:lnTo>
                      <a:lnTo>
                        <a:pt x="4613" y="19929"/>
                      </a:lnTo>
                      <a:lnTo>
                        <a:pt x="5135" y="19518"/>
                      </a:lnTo>
                      <a:lnTo>
                        <a:pt x="5912" y="19518"/>
                      </a:lnTo>
                      <a:lnTo>
                        <a:pt x="6422" y="18895"/>
                      </a:lnTo>
                      <a:lnTo>
                        <a:pt x="6919" y="18272"/>
                      </a:lnTo>
                      <a:lnTo>
                        <a:pt x="7454" y="17860"/>
                      </a:lnTo>
                      <a:lnTo>
                        <a:pt x="7454" y="17237"/>
                      </a:lnTo>
                      <a:lnTo>
                        <a:pt x="6919" y="16826"/>
                      </a:lnTo>
                      <a:lnTo>
                        <a:pt x="6155" y="17237"/>
                      </a:lnTo>
                      <a:lnTo>
                        <a:pt x="5645" y="17860"/>
                      </a:lnTo>
                      <a:lnTo>
                        <a:pt x="5645" y="18484"/>
                      </a:lnTo>
                      <a:lnTo>
                        <a:pt x="4867" y="18484"/>
                      </a:lnTo>
                      <a:lnTo>
                        <a:pt x="4103" y="18695"/>
                      </a:lnTo>
                      <a:lnTo>
                        <a:pt x="3326" y="18484"/>
                      </a:lnTo>
                      <a:lnTo>
                        <a:pt x="3083" y="17860"/>
                      </a:lnTo>
                      <a:lnTo>
                        <a:pt x="2561" y="17449"/>
                      </a:lnTo>
                      <a:lnTo>
                        <a:pt x="2051" y="17025"/>
                      </a:lnTo>
                      <a:lnTo>
                        <a:pt x="1541" y="16402"/>
                      </a:lnTo>
                      <a:lnTo>
                        <a:pt x="1006" y="16203"/>
                      </a:lnTo>
                      <a:lnTo>
                        <a:pt x="203" y="15517"/>
                      </a:lnTo>
                      <a:lnTo>
                        <a:pt x="0" y="13909"/>
                      </a:lnTo>
                      <a:lnTo>
                        <a:pt x="0" y="13286"/>
                      </a:lnTo>
                      <a:lnTo>
                        <a:pt x="0" y="12663"/>
                      </a:lnTo>
                      <a:lnTo>
                        <a:pt x="0" y="12040"/>
                      </a:lnTo>
                      <a:lnTo>
                        <a:pt x="0" y="11429"/>
                      </a:lnTo>
                      <a:lnTo>
                        <a:pt x="0" y="11005"/>
                      </a:lnTo>
                      <a:lnTo>
                        <a:pt x="764" y="10806"/>
                      </a:lnTo>
                      <a:lnTo>
                        <a:pt x="1541" y="10806"/>
                      </a:lnTo>
                      <a:lnTo>
                        <a:pt x="2306" y="10806"/>
                      </a:lnTo>
                      <a:lnTo>
                        <a:pt x="3083" y="11217"/>
                      </a:lnTo>
                      <a:lnTo>
                        <a:pt x="3835" y="11429"/>
                      </a:lnTo>
                      <a:lnTo>
                        <a:pt x="4358" y="11429"/>
                      </a:lnTo>
                      <a:lnTo>
                        <a:pt x="4358" y="11005"/>
                      </a:lnTo>
                      <a:lnTo>
                        <a:pt x="3835" y="10806"/>
                      </a:lnTo>
                      <a:lnTo>
                        <a:pt x="3083" y="10594"/>
                      </a:lnTo>
                      <a:lnTo>
                        <a:pt x="2561" y="10382"/>
                      </a:lnTo>
                      <a:lnTo>
                        <a:pt x="1784" y="10183"/>
                      </a:lnTo>
                      <a:lnTo>
                        <a:pt x="1541" y="9759"/>
                      </a:lnTo>
                      <a:lnTo>
                        <a:pt x="1006" y="9759"/>
                      </a:lnTo>
                      <a:lnTo>
                        <a:pt x="496" y="9136"/>
                      </a:lnTo>
                      <a:lnTo>
                        <a:pt x="242" y="8512"/>
                      </a:lnTo>
                      <a:lnTo>
                        <a:pt x="764" y="8313"/>
                      </a:lnTo>
                      <a:lnTo>
                        <a:pt x="1006" y="7889"/>
                      </a:lnTo>
                      <a:lnTo>
                        <a:pt x="1541" y="7478"/>
                      </a:lnTo>
                      <a:lnTo>
                        <a:pt x="2051" y="6855"/>
                      </a:lnTo>
                      <a:lnTo>
                        <a:pt x="2051" y="6231"/>
                      </a:lnTo>
                      <a:lnTo>
                        <a:pt x="2051" y="5608"/>
                      </a:lnTo>
                      <a:lnTo>
                        <a:pt x="2051" y="4985"/>
                      </a:lnTo>
                      <a:lnTo>
                        <a:pt x="2051" y="4362"/>
                      </a:lnTo>
                      <a:lnTo>
                        <a:pt x="2816" y="3951"/>
                      </a:lnTo>
                      <a:lnTo>
                        <a:pt x="3593" y="3951"/>
                      </a:lnTo>
                      <a:lnTo>
                        <a:pt x="4358" y="4362"/>
                      </a:lnTo>
                      <a:lnTo>
                        <a:pt x="5135" y="4574"/>
                      </a:lnTo>
                      <a:lnTo>
                        <a:pt x="5912" y="4773"/>
                      </a:lnTo>
                      <a:lnTo>
                        <a:pt x="6422" y="5197"/>
                      </a:lnTo>
                      <a:lnTo>
                        <a:pt x="6422" y="4773"/>
                      </a:lnTo>
                      <a:lnTo>
                        <a:pt x="6422" y="4150"/>
                      </a:lnTo>
                      <a:lnTo>
                        <a:pt x="6422" y="3527"/>
                      </a:lnTo>
                      <a:lnTo>
                        <a:pt x="5415" y="2093"/>
                      </a:lnTo>
                    </a:path>
                  </a:pathLst>
                </a:custGeom>
                <a:blipFill dpi="0" rotWithShape="0">
                  <a:blip r:embed="rId3"/>
                  <a:srcRect/>
                  <a:tile tx="0" ty="0" sx="100000" sy="100000" flip="none" algn="tl"/>
                </a:blipFill>
                <a:ln w="1806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01" name="AutoShape 33"/>
                <p:cNvSpPr>
                  <a:spLocks/>
                </p:cNvSpPr>
                <p:nvPr/>
              </p:nvSpPr>
              <p:spPr bwMode="auto">
                <a:xfrm>
                  <a:off x="48" y="68"/>
                  <a:ext cx="13" cy="15"/>
                </a:xfrm>
                <a:custGeom>
                  <a:avLst/>
                  <a:gdLst>
                    <a:gd name="T0" fmla="*/ 10551 w 21102"/>
                    <a:gd name="T1" fmla="+- 0 11162 725"/>
                    <a:gd name="T2" fmla="*/ 11162 h 20875"/>
                    <a:gd name="T3" fmla="*/ 10551 w 21102"/>
                    <a:gd name="T4" fmla="+- 0 11162 725"/>
                    <a:gd name="T5" fmla="*/ 11162 h 20875"/>
                    <a:gd name="T6" fmla="*/ 10551 w 21102"/>
                    <a:gd name="T7" fmla="+- 0 11162 725"/>
                    <a:gd name="T8" fmla="*/ 11162 h 20875"/>
                    <a:gd name="T9" fmla="*/ 10551 w 21102"/>
                    <a:gd name="T10" fmla="+- 0 11162 725"/>
                    <a:gd name="T11" fmla="*/ 11162 h 20875"/>
                  </a:gdLst>
                  <a:ahLst/>
                  <a:cxnLst>
                    <a:cxn ang="0">
                      <a:pos x="T0" y="T2"/>
                    </a:cxn>
                    <a:cxn ang="0">
                      <a:pos x="T3" y="T5"/>
                    </a:cxn>
                    <a:cxn ang="0">
                      <a:pos x="T6" y="T8"/>
                    </a:cxn>
                    <a:cxn ang="0">
                      <a:pos x="T9" y="T11"/>
                    </a:cxn>
                  </a:cxnLst>
                  <a:rect l="0" t="0" r="r" b="b"/>
                  <a:pathLst>
                    <a:path w="21102" h="20875">
                      <a:moveTo>
                        <a:pt x="3655" y="3189"/>
                      </a:moveTo>
                      <a:cubicBezTo>
                        <a:pt x="830" y="6958"/>
                        <a:pt x="830" y="10872"/>
                        <a:pt x="0" y="15221"/>
                      </a:cubicBezTo>
                      <a:cubicBezTo>
                        <a:pt x="2492" y="18120"/>
                        <a:pt x="15286" y="20295"/>
                        <a:pt x="18443" y="20875"/>
                      </a:cubicBezTo>
                      <a:cubicBezTo>
                        <a:pt x="19273" y="20295"/>
                        <a:pt x="18775" y="19135"/>
                        <a:pt x="19273" y="18410"/>
                      </a:cubicBezTo>
                      <a:cubicBezTo>
                        <a:pt x="19772" y="17540"/>
                        <a:pt x="20270" y="16670"/>
                        <a:pt x="21101" y="16091"/>
                      </a:cubicBezTo>
                      <a:cubicBezTo>
                        <a:pt x="21101" y="14351"/>
                        <a:pt x="21600" y="10582"/>
                        <a:pt x="19273" y="7972"/>
                      </a:cubicBezTo>
                      <a:cubicBezTo>
                        <a:pt x="16947" y="1304"/>
                        <a:pt x="14289" y="1739"/>
                        <a:pt x="7310" y="-1"/>
                      </a:cubicBezTo>
                      <a:cubicBezTo>
                        <a:pt x="4652" y="-725"/>
                        <a:pt x="4818" y="724"/>
                        <a:pt x="3655" y="3189"/>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02" name="AutoShape 34"/>
                <p:cNvSpPr>
                  <a:spLocks/>
                </p:cNvSpPr>
                <p:nvPr/>
              </p:nvSpPr>
              <p:spPr bwMode="auto">
                <a:xfrm>
                  <a:off x="105" y="81"/>
                  <a:ext cx="12" cy="15"/>
                </a:xfrm>
                <a:custGeom>
                  <a:avLst/>
                  <a:gdLst>
                    <a:gd name="T0" fmla="+- 0 11047 989"/>
                    <a:gd name="T1" fmla="*/ T0 w 20116"/>
                    <a:gd name="T2" fmla="*/ 10425 h 20851"/>
                    <a:gd name="T3" fmla="+- 0 11047 989"/>
                    <a:gd name="T4" fmla="*/ T3 w 20116"/>
                    <a:gd name="T5" fmla="*/ 10425 h 20851"/>
                    <a:gd name="T6" fmla="+- 0 11047 989"/>
                    <a:gd name="T7" fmla="*/ T6 w 20116"/>
                    <a:gd name="T8" fmla="*/ 10425 h 20851"/>
                    <a:gd name="T9" fmla="+- 0 11047 989"/>
                    <a:gd name="T10" fmla="*/ T9 w 20116"/>
                    <a:gd name="T11" fmla="*/ 10425 h 20851"/>
                  </a:gdLst>
                  <a:ahLst/>
                  <a:cxnLst>
                    <a:cxn ang="0">
                      <a:pos x="T1" y="T2"/>
                    </a:cxn>
                    <a:cxn ang="0">
                      <a:pos x="T4" y="T5"/>
                    </a:cxn>
                    <a:cxn ang="0">
                      <a:pos x="T7" y="T8"/>
                    </a:cxn>
                    <a:cxn ang="0">
                      <a:pos x="T10" y="T11"/>
                    </a:cxn>
                  </a:cxnLst>
                  <a:rect l="0" t="0" r="r" b="b"/>
                  <a:pathLst>
                    <a:path w="20116" h="20851">
                      <a:moveTo>
                        <a:pt x="2803" y="3065"/>
                      </a:moveTo>
                      <a:cubicBezTo>
                        <a:pt x="4122" y="6270"/>
                        <a:pt x="8574" y="17279"/>
                        <a:pt x="11047" y="20067"/>
                      </a:cubicBezTo>
                      <a:cubicBezTo>
                        <a:pt x="13191" y="20624"/>
                        <a:pt x="15334" y="21600"/>
                        <a:pt x="17478" y="20067"/>
                      </a:cubicBezTo>
                      <a:cubicBezTo>
                        <a:pt x="18302" y="19509"/>
                        <a:pt x="17807" y="18394"/>
                        <a:pt x="18302" y="17698"/>
                      </a:cubicBezTo>
                      <a:cubicBezTo>
                        <a:pt x="18797" y="16861"/>
                        <a:pt x="19291" y="16025"/>
                        <a:pt x="20116" y="15468"/>
                      </a:cubicBezTo>
                      <a:cubicBezTo>
                        <a:pt x="20116" y="13796"/>
                        <a:pt x="20611" y="10172"/>
                        <a:pt x="18302" y="7664"/>
                      </a:cubicBezTo>
                      <a:cubicBezTo>
                        <a:pt x="15994" y="1254"/>
                        <a:pt x="13356" y="1672"/>
                        <a:pt x="6430" y="0"/>
                      </a:cubicBezTo>
                      <a:cubicBezTo>
                        <a:pt x="5276" y="278"/>
                        <a:pt x="824" y="1532"/>
                        <a:pt x="0" y="1532"/>
                      </a:cubicBezTo>
                      <a:cubicBezTo>
                        <a:pt x="-989" y="1532"/>
                        <a:pt x="1978" y="278"/>
                        <a:pt x="2803" y="696"/>
                      </a:cubicBezTo>
                      <a:cubicBezTo>
                        <a:pt x="3627" y="1114"/>
                        <a:pt x="2803" y="2229"/>
                        <a:pt x="2803" y="3065"/>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03" name="AutoShape 35"/>
                <p:cNvSpPr>
                  <a:spLocks/>
                </p:cNvSpPr>
                <p:nvPr/>
              </p:nvSpPr>
              <p:spPr bwMode="auto">
                <a:xfrm rot="3520280">
                  <a:off x="71" y="42"/>
                  <a:ext cx="17" cy="15"/>
                </a:xfrm>
                <a:custGeom>
                  <a:avLst/>
                  <a:gdLst>
                    <a:gd name="T0" fmla="*/ 10800 w 21600"/>
                    <a:gd name="T1" fmla="+- 0 10800 717"/>
                    <a:gd name="T2" fmla="*/ 10800 h 20167"/>
                    <a:gd name="T3" fmla="*/ 10800 w 21600"/>
                    <a:gd name="T4" fmla="+- 0 10800 717"/>
                    <a:gd name="T5" fmla="*/ 10800 h 20167"/>
                    <a:gd name="T6" fmla="*/ 10800 w 21600"/>
                    <a:gd name="T7" fmla="+- 0 10800 717"/>
                    <a:gd name="T8" fmla="*/ 10800 h 20167"/>
                    <a:gd name="T9" fmla="*/ 10800 w 21600"/>
                    <a:gd name="T10" fmla="+- 0 10800 717"/>
                    <a:gd name="T11" fmla="*/ 10800 h 20167"/>
                  </a:gdLst>
                  <a:ahLst/>
                  <a:cxnLst>
                    <a:cxn ang="0">
                      <a:pos x="T0" y="T2"/>
                    </a:cxn>
                    <a:cxn ang="0">
                      <a:pos x="T3" y="T5"/>
                    </a:cxn>
                    <a:cxn ang="0">
                      <a:pos x="T6" y="T8"/>
                    </a:cxn>
                    <a:cxn ang="0">
                      <a:pos x="T9" y="T11"/>
                    </a:cxn>
                  </a:cxnLst>
                  <a:rect l="0" t="0" r="r" b="b"/>
                  <a:pathLst>
                    <a:path w="21600" h="20167">
                      <a:moveTo>
                        <a:pt x="2862" y="3149"/>
                      </a:moveTo>
                      <a:cubicBezTo>
                        <a:pt x="650" y="6616"/>
                        <a:pt x="650" y="10216"/>
                        <a:pt x="0" y="14216"/>
                      </a:cubicBezTo>
                      <a:cubicBezTo>
                        <a:pt x="1431" y="19149"/>
                        <a:pt x="4814" y="18749"/>
                        <a:pt x="9368" y="19416"/>
                      </a:cubicBezTo>
                      <a:cubicBezTo>
                        <a:pt x="11060" y="19949"/>
                        <a:pt x="12751" y="20882"/>
                        <a:pt x="14443" y="19416"/>
                      </a:cubicBezTo>
                      <a:cubicBezTo>
                        <a:pt x="15614" y="18749"/>
                        <a:pt x="15354" y="16083"/>
                        <a:pt x="16525" y="15016"/>
                      </a:cubicBezTo>
                      <a:cubicBezTo>
                        <a:pt x="17956" y="13816"/>
                        <a:pt x="19908" y="13549"/>
                        <a:pt x="21600" y="12749"/>
                      </a:cubicBezTo>
                      <a:cubicBezTo>
                        <a:pt x="19778" y="10349"/>
                        <a:pt x="8848" y="2216"/>
                        <a:pt x="5725" y="216"/>
                      </a:cubicBezTo>
                      <a:cubicBezTo>
                        <a:pt x="3253" y="-717"/>
                        <a:pt x="3383" y="349"/>
                        <a:pt x="2862" y="883"/>
                      </a:cubicBezTo>
                      <a:cubicBezTo>
                        <a:pt x="3513" y="1283"/>
                        <a:pt x="2862" y="2349"/>
                        <a:pt x="2862" y="3149"/>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04" name="AutoShape 36"/>
                <p:cNvSpPr>
                  <a:spLocks/>
                </p:cNvSpPr>
                <p:nvPr/>
              </p:nvSpPr>
              <p:spPr bwMode="auto">
                <a:xfrm>
                  <a:off x="39" y="102"/>
                  <a:ext cx="17" cy="15"/>
                </a:xfrm>
                <a:custGeom>
                  <a:avLst/>
                  <a:gdLst>
                    <a:gd name="T0" fmla="+- 0 10864 129"/>
                    <a:gd name="T1" fmla="*/ T0 w 21471"/>
                    <a:gd name="T2" fmla="*/ 10425 h 20851"/>
                    <a:gd name="T3" fmla="+- 0 10864 129"/>
                    <a:gd name="T4" fmla="*/ T3 w 21471"/>
                    <a:gd name="T5" fmla="*/ 10425 h 20851"/>
                    <a:gd name="T6" fmla="+- 0 10864 129"/>
                    <a:gd name="T7" fmla="*/ T6 w 21471"/>
                    <a:gd name="T8" fmla="*/ 10425 h 20851"/>
                    <a:gd name="T9" fmla="+- 0 10864 129"/>
                    <a:gd name="T10" fmla="*/ T9 w 21471"/>
                    <a:gd name="T11" fmla="*/ 10425 h 20851"/>
                  </a:gdLst>
                  <a:ahLst/>
                  <a:cxnLst>
                    <a:cxn ang="0">
                      <a:pos x="T1" y="T2"/>
                    </a:cxn>
                    <a:cxn ang="0">
                      <a:pos x="T4" y="T5"/>
                    </a:cxn>
                    <a:cxn ang="0">
                      <a:pos x="T7" y="T8"/>
                    </a:cxn>
                    <a:cxn ang="0">
                      <a:pos x="T10" y="T11"/>
                    </a:cxn>
                  </a:cxnLst>
                  <a:rect l="0" t="0" r="r" b="b"/>
                  <a:pathLst>
                    <a:path w="21471" h="20851">
                      <a:moveTo>
                        <a:pt x="2845" y="3065"/>
                      </a:moveTo>
                      <a:cubicBezTo>
                        <a:pt x="647" y="6689"/>
                        <a:pt x="647" y="10451"/>
                        <a:pt x="0" y="14632"/>
                      </a:cubicBezTo>
                      <a:cubicBezTo>
                        <a:pt x="1423" y="19788"/>
                        <a:pt x="4785" y="19370"/>
                        <a:pt x="9312" y="20067"/>
                      </a:cubicBezTo>
                      <a:cubicBezTo>
                        <a:pt x="10994" y="20624"/>
                        <a:pt x="12675" y="21600"/>
                        <a:pt x="14357" y="20067"/>
                      </a:cubicBezTo>
                      <a:cubicBezTo>
                        <a:pt x="15003" y="19509"/>
                        <a:pt x="14615" y="18394"/>
                        <a:pt x="15003" y="17698"/>
                      </a:cubicBezTo>
                      <a:cubicBezTo>
                        <a:pt x="15391" y="16861"/>
                        <a:pt x="15779" y="16025"/>
                        <a:pt x="16426" y="15468"/>
                      </a:cubicBezTo>
                      <a:cubicBezTo>
                        <a:pt x="17849" y="14214"/>
                        <a:pt x="19789" y="13935"/>
                        <a:pt x="21471" y="13099"/>
                      </a:cubicBezTo>
                      <a:cubicBezTo>
                        <a:pt x="16426" y="10451"/>
                        <a:pt x="13710" y="13935"/>
                        <a:pt x="15003" y="7664"/>
                      </a:cubicBezTo>
                      <a:cubicBezTo>
                        <a:pt x="13193" y="1254"/>
                        <a:pt x="11123" y="1672"/>
                        <a:pt x="5691" y="0"/>
                      </a:cubicBezTo>
                      <a:cubicBezTo>
                        <a:pt x="4785" y="278"/>
                        <a:pt x="1293" y="1532"/>
                        <a:pt x="647" y="1532"/>
                      </a:cubicBezTo>
                      <a:cubicBezTo>
                        <a:pt x="-129" y="1532"/>
                        <a:pt x="2199" y="278"/>
                        <a:pt x="2845" y="696"/>
                      </a:cubicBezTo>
                      <a:cubicBezTo>
                        <a:pt x="3492" y="1114"/>
                        <a:pt x="2845" y="2229"/>
                        <a:pt x="2845" y="3065"/>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grpSp>
        <p:sp>
          <p:nvSpPr>
            <p:cNvPr id="32805" name="Rectangle 37"/>
            <p:cNvSpPr>
              <a:spLocks/>
            </p:cNvSpPr>
            <p:nvPr/>
          </p:nvSpPr>
          <p:spPr bwMode="auto">
            <a:xfrm>
              <a:off x="42" y="191"/>
              <a:ext cx="191" cy="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Bone dry – </a:t>
              </a:r>
              <a:br>
                <a:rPr lang="en-US" sz="2500">
                  <a:latin typeface="Times New Roman" pitchFamily="18" charset="0"/>
                  <a:cs typeface="Times New Roman" pitchFamily="18" charset="0"/>
                  <a:sym typeface="Times New Roman" pitchFamily="18" charset="0"/>
                </a:rPr>
              </a:br>
              <a:r>
                <a:rPr lang="en-US" sz="2500">
                  <a:latin typeface="Times New Roman" pitchFamily="18" charset="0"/>
                  <a:cs typeface="Times New Roman" pitchFamily="18" charset="0"/>
                  <a:sym typeface="Times New Roman" pitchFamily="18" charset="0"/>
                </a:rPr>
                <a:t>dried in oven </a:t>
              </a:r>
              <a:br>
                <a:rPr lang="en-US" sz="2500">
                  <a:latin typeface="Times New Roman" pitchFamily="18" charset="0"/>
                  <a:cs typeface="Times New Roman" pitchFamily="18" charset="0"/>
                  <a:sym typeface="Times New Roman" pitchFamily="18" charset="0"/>
                </a:rPr>
              </a:br>
              <a:r>
                <a:rPr lang="en-US" sz="2500">
                  <a:latin typeface="Times New Roman" pitchFamily="18" charset="0"/>
                  <a:cs typeface="Times New Roman" pitchFamily="18" charset="0"/>
                  <a:sym typeface="Times New Roman" pitchFamily="18" charset="0"/>
                </a:rPr>
                <a:t>to constant mass</a:t>
              </a:r>
              <a:endParaRPr lang="en-US"/>
            </a:p>
          </p:txBody>
        </p:sp>
      </p:grpSp>
      <p:grpSp>
        <p:nvGrpSpPr>
          <p:cNvPr id="32806" name="Group 38"/>
          <p:cNvGrpSpPr>
            <a:grpSpLocks/>
          </p:cNvGrpSpPr>
          <p:nvPr/>
        </p:nvGrpSpPr>
        <p:grpSpPr bwMode="auto">
          <a:xfrm>
            <a:off x="573088" y="1004888"/>
            <a:ext cx="5097462" cy="2132012"/>
            <a:chOff x="0" y="0"/>
            <a:chExt cx="402" cy="168"/>
          </a:xfrm>
        </p:grpSpPr>
        <p:sp>
          <p:nvSpPr>
            <p:cNvPr id="32807" name="Rectangle 39"/>
            <p:cNvSpPr>
              <a:spLocks/>
            </p:cNvSpPr>
            <p:nvPr/>
          </p:nvSpPr>
          <p:spPr bwMode="auto">
            <a:xfrm>
              <a:off x="0" y="0"/>
              <a:ext cx="402" cy="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a:solidFill>
                    <a:srgbClr val="FF0000"/>
                  </a:solidFill>
                  <a:latin typeface="Times New Roman" pitchFamily="18" charset="0"/>
                  <a:cs typeface="Times New Roman" pitchFamily="18" charset="0"/>
                  <a:sym typeface="Times New Roman" pitchFamily="18" charset="0"/>
                </a:rPr>
                <a:t>Internal impervious voids</a:t>
              </a:r>
              <a:endParaRPr lang="en-US"/>
            </a:p>
          </p:txBody>
        </p:sp>
        <p:sp>
          <p:nvSpPr>
            <p:cNvPr id="32808" name="AutoShape 40"/>
            <p:cNvSpPr>
              <a:spLocks/>
            </p:cNvSpPr>
            <p:nvPr/>
          </p:nvSpPr>
          <p:spPr bwMode="auto">
            <a:xfrm>
              <a:off x="48" y="52"/>
              <a:ext cx="60" cy="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4381" y="11437"/>
                  </a:lnTo>
                  <a:lnTo>
                    <a:pt x="0" y="21600"/>
                  </a:lnTo>
                </a:path>
              </a:pathLst>
            </a:custGeom>
            <a:solidFill>
              <a:srgbClr val="000000">
                <a:alpha val="0"/>
              </a:srgbClr>
            </a:solid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809" name="AutoShape 41"/>
            <p:cNvSpPr>
              <a:spLocks/>
            </p:cNvSpPr>
            <p:nvPr/>
          </p:nvSpPr>
          <p:spPr bwMode="auto">
            <a:xfrm>
              <a:off x="73" y="52"/>
              <a:ext cx="34" cy="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4959" y="14170"/>
                  </a:lnTo>
                  <a:lnTo>
                    <a:pt x="0" y="21600"/>
                  </a:lnTo>
                </a:path>
              </a:pathLst>
            </a:custGeom>
            <a:solidFill>
              <a:srgbClr val="000000">
                <a:alpha val="0"/>
              </a:srgbClr>
            </a:solid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10" name="AutoShape 42"/>
            <p:cNvSpPr>
              <a:spLocks/>
            </p:cNvSpPr>
            <p:nvPr/>
          </p:nvSpPr>
          <p:spPr bwMode="auto">
            <a:xfrm>
              <a:off x="48" y="53"/>
              <a:ext cx="59" cy="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2547" y="14798"/>
                  </a:lnTo>
                  <a:lnTo>
                    <a:pt x="0" y="21600"/>
                  </a:lnTo>
                </a:path>
              </a:pathLst>
            </a:custGeom>
            <a:solidFill>
              <a:srgbClr val="000000">
                <a:alpha val="0"/>
              </a:srgbClr>
            </a:solid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11" name="Line 43"/>
            <p:cNvSpPr>
              <a:spLocks noChangeShapeType="1"/>
            </p:cNvSpPr>
            <p:nvPr/>
          </p:nvSpPr>
          <p:spPr bwMode="auto">
            <a:xfrm flipH="1">
              <a:off x="105" y="51"/>
              <a:ext cx="2" cy="93"/>
            </a:xfrm>
            <a:prstGeom prst="line">
              <a:avLst/>
            </a:prstGeom>
            <a:no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2812" name="Group 44"/>
          <p:cNvGrpSpPr>
            <a:grpSpLocks/>
          </p:cNvGrpSpPr>
          <p:nvPr/>
        </p:nvGrpSpPr>
        <p:grpSpPr bwMode="auto">
          <a:xfrm>
            <a:off x="6426200" y="1576388"/>
            <a:ext cx="2994025" cy="2597150"/>
            <a:chOff x="0" y="0"/>
            <a:chExt cx="236" cy="205"/>
          </a:xfrm>
        </p:grpSpPr>
        <p:sp>
          <p:nvSpPr>
            <p:cNvPr id="32813" name="Rectangle 45"/>
            <p:cNvSpPr>
              <a:spLocks/>
            </p:cNvSpPr>
            <p:nvPr/>
          </p:nvSpPr>
          <p:spPr bwMode="auto">
            <a:xfrm>
              <a:off x="0" y="0"/>
              <a:ext cx="236" cy="205"/>
            </a:xfrm>
            <a:prstGeom prst="rect">
              <a:avLst/>
            </a:pr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32814" name="Group 46"/>
            <p:cNvGrpSpPr>
              <a:grpSpLocks/>
            </p:cNvGrpSpPr>
            <p:nvPr/>
          </p:nvGrpSpPr>
          <p:grpSpPr bwMode="auto">
            <a:xfrm>
              <a:off x="38" y="22"/>
              <a:ext cx="160" cy="160"/>
              <a:chOff x="0" y="0"/>
              <a:chExt cx="159" cy="160"/>
            </a:xfrm>
          </p:grpSpPr>
          <p:sp>
            <p:nvSpPr>
              <p:cNvPr id="32815" name="AutoShape 47"/>
              <p:cNvSpPr>
                <a:spLocks/>
              </p:cNvSpPr>
              <p:nvPr/>
            </p:nvSpPr>
            <p:spPr bwMode="auto">
              <a:xfrm>
                <a:off x="-1" y="6"/>
                <a:ext cx="159" cy="146"/>
              </a:xfrm>
              <a:custGeom>
                <a:avLst/>
                <a:gdLst>
                  <a:gd name="T0" fmla="+- 0 10821 43"/>
                  <a:gd name="T1" fmla="*/ T0 w 21557"/>
                  <a:gd name="T2" fmla="*/ 10786 h 21573"/>
                  <a:gd name="T3" fmla="+- 0 10821 43"/>
                  <a:gd name="T4" fmla="*/ T3 w 21557"/>
                  <a:gd name="T5" fmla="*/ 10786 h 21573"/>
                  <a:gd name="T6" fmla="+- 0 10821 43"/>
                  <a:gd name="T7" fmla="*/ T6 w 21557"/>
                  <a:gd name="T8" fmla="*/ 10786 h 21573"/>
                  <a:gd name="T9" fmla="+- 0 10821 43"/>
                  <a:gd name="T10" fmla="*/ T9 w 21557"/>
                  <a:gd name="T11" fmla="*/ 10786 h 21573"/>
                </a:gdLst>
                <a:ahLst/>
                <a:cxnLst>
                  <a:cxn ang="0">
                    <a:pos x="T1" y="T2"/>
                  </a:cxn>
                  <a:cxn ang="0">
                    <a:pos x="T4" y="T5"/>
                  </a:cxn>
                  <a:cxn ang="0">
                    <a:pos x="T7" y="T8"/>
                  </a:cxn>
                  <a:cxn ang="0">
                    <a:pos x="T10" y="T11"/>
                  </a:cxn>
                </a:cxnLst>
                <a:rect l="0" t="0" r="r" b="b"/>
                <a:pathLst>
                  <a:path w="21557" h="21573">
                    <a:moveTo>
                      <a:pt x="5522" y="985"/>
                    </a:moveTo>
                    <a:lnTo>
                      <a:pt x="2459" y="3613"/>
                    </a:lnTo>
                    <a:lnTo>
                      <a:pt x="1846" y="4270"/>
                    </a:lnTo>
                    <a:cubicBezTo>
                      <a:pt x="1437" y="5146"/>
                      <a:pt x="939" y="5981"/>
                      <a:pt x="620" y="6898"/>
                    </a:cubicBezTo>
                    <a:cubicBezTo>
                      <a:pt x="301" y="7829"/>
                      <a:pt x="1144" y="7405"/>
                      <a:pt x="416" y="7665"/>
                    </a:cubicBezTo>
                    <a:cubicBezTo>
                      <a:pt x="174" y="8459"/>
                      <a:pt x="263" y="8103"/>
                      <a:pt x="110" y="8760"/>
                    </a:cubicBezTo>
                    <a:cubicBezTo>
                      <a:pt x="-43" y="10184"/>
                      <a:pt x="8" y="9417"/>
                      <a:pt x="8" y="11060"/>
                    </a:cubicBezTo>
                    <a:cubicBezTo>
                      <a:pt x="46" y="12524"/>
                      <a:pt x="20" y="13989"/>
                      <a:pt x="110" y="15440"/>
                    </a:cubicBezTo>
                    <a:cubicBezTo>
                      <a:pt x="122" y="15673"/>
                      <a:pt x="110" y="16028"/>
                      <a:pt x="314" y="16097"/>
                    </a:cubicBezTo>
                    <a:cubicBezTo>
                      <a:pt x="735" y="16247"/>
                      <a:pt x="531" y="16138"/>
                      <a:pt x="927" y="16425"/>
                    </a:cubicBezTo>
                    <a:cubicBezTo>
                      <a:pt x="1246" y="16932"/>
                      <a:pt x="1335" y="17342"/>
                      <a:pt x="1846" y="17520"/>
                    </a:cubicBezTo>
                    <a:cubicBezTo>
                      <a:pt x="2037" y="17726"/>
                      <a:pt x="2293" y="17849"/>
                      <a:pt x="2459" y="18068"/>
                    </a:cubicBezTo>
                    <a:cubicBezTo>
                      <a:pt x="3020" y="18821"/>
                      <a:pt x="1986" y="17986"/>
                      <a:pt x="2867" y="18615"/>
                    </a:cubicBezTo>
                    <a:cubicBezTo>
                      <a:pt x="2931" y="18725"/>
                      <a:pt x="2982" y="18848"/>
                      <a:pt x="3071" y="18944"/>
                    </a:cubicBezTo>
                    <a:cubicBezTo>
                      <a:pt x="3161" y="19040"/>
                      <a:pt x="3301" y="19067"/>
                      <a:pt x="3378" y="19163"/>
                    </a:cubicBezTo>
                    <a:cubicBezTo>
                      <a:pt x="3812" y="19697"/>
                      <a:pt x="3952" y="20299"/>
                      <a:pt x="4501" y="20696"/>
                    </a:cubicBezTo>
                    <a:cubicBezTo>
                      <a:pt x="4642" y="21134"/>
                      <a:pt x="4501" y="21025"/>
                      <a:pt x="4910" y="21025"/>
                    </a:cubicBezTo>
                    <a:cubicBezTo>
                      <a:pt x="8178" y="21134"/>
                      <a:pt x="11446" y="21175"/>
                      <a:pt x="14714" y="21353"/>
                    </a:cubicBezTo>
                    <a:cubicBezTo>
                      <a:pt x="14842" y="21353"/>
                      <a:pt x="14905" y="21600"/>
                      <a:pt x="15020" y="21572"/>
                    </a:cubicBezTo>
                    <a:cubicBezTo>
                      <a:pt x="15288" y="21531"/>
                      <a:pt x="15416" y="21189"/>
                      <a:pt x="15633" y="21025"/>
                    </a:cubicBezTo>
                    <a:cubicBezTo>
                      <a:pt x="16233" y="20066"/>
                      <a:pt x="15888" y="20587"/>
                      <a:pt x="16654" y="20039"/>
                    </a:cubicBezTo>
                    <a:cubicBezTo>
                      <a:pt x="16910" y="19218"/>
                      <a:pt x="16539" y="20203"/>
                      <a:pt x="17063" y="19492"/>
                    </a:cubicBezTo>
                    <a:cubicBezTo>
                      <a:pt x="17127" y="19396"/>
                      <a:pt x="17165" y="19163"/>
                      <a:pt x="17165" y="19163"/>
                    </a:cubicBezTo>
                    <a:cubicBezTo>
                      <a:pt x="18391" y="17698"/>
                      <a:pt x="19718" y="16343"/>
                      <a:pt x="20842" y="14783"/>
                    </a:cubicBezTo>
                    <a:cubicBezTo>
                      <a:pt x="20931" y="14660"/>
                      <a:pt x="20637" y="14509"/>
                      <a:pt x="20637" y="14345"/>
                    </a:cubicBezTo>
                    <a:cubicBezTo>
                      <a:pt x="20612" y="13578"/>
                      <a:pt x="20612" y="12798"/>
                      <a:pt x="20739" y="12045"/>
                    </a:cubicBezTo>
                    <a:cubicBezTo>
                      <a:pt x="20880" y="11224"/>
                      <a:pt x="21454" y="11183"/>
                      <a:pt x="21454" y="10293"/>
                    </a:cubicBezTo>
                    <a:cubicBezTo>
                      <a:pt x="21557" y="7774"/>
                      <a:pt x="21557" y="8692"/>
                      <a:pt x="21557" y="7555"/>
                    </a:cubicBezTo>
                    <a:cubicBezTo>
                      <a:pt x="21416" y="7336"/>
                      <a:pt x="21288" y="7117"/>
                      <a:pt x="21148" y="6898"/>
                    </a:cubicBezTo>
                    <a:cubicBezTo>
                      <a:pt x="21071" y="6775"/>
                      <a:pt x="21084" y="6611"/>
                      <a:pt x="21046" y="6460"/>
                    </a:cubicBezTo>
                    <a:cubicBezTo>
                      <a:pt x="20931" y="6022"/>
                      <a:pt x="20778" y="5831"/>
                      <a:pt x="20433" y="5584"/>
                    </a:cubicBezTo>
                    <a:cubicBezTo>
                      <a:pt x="19986" y="4873"/>
                      <a:pt x="18965" y="4968"/>
                      <a:pt x="18288" y="4489"/>
                    </a:cubicBezTo>
                    <a:cubicBezTo>
                      <a:pt x="18199" y="3887"/>
                      <a:pt x="18135" y="3558"/>
                      <a:pt x="17676" y="3175"/>
                    </a:cubicBezTo>
                    <a:cubicBezTo>
                      <a:pt x="17484" y="3011"/>
                      <a:pt x="17063" y="2737"/>
                      <a:pt x="17063" y="2737"/>
                    </a:cubicBezTo>
                    <a:cubicBezTo>
                      <a:pt x="16591" y="1971"/>
                      <a:pt x="16105" y="1204"/>
                      <a:pt x="15633" y="438"/>
                    </a:cubicBezTo>
                    <a:cubicBezTo>
                      <a:pt x="15569" y="328"/>
                      <a:pt x="15416" y="314"/>
                      <a:pt x="15327" y="219"/>
                    </a:cubicBezTo>
                    <a:cubicBezTo>
                      <a:pt x="15276" y="164"/>
                      <a:pt x="15263" y="68"/>
                      <a:pt x="15225" y="0"/>
                    </a:cubicBezTo>
                    <a:lnTo>
                      <a:pt x="6135" y="985"/>
                    </a:lnTo>
                  </a:path>
                </a:pathLst>
              </a:custGeom>
              <a:solidFill>
                <a:srgbClr val="00FFFF"/>
              </a:solidFill>
              <a:ln w="13546"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nvGrpSpPr>
              <p:cNvPr id="32816" name="Group 48"/>
              <p:cNvGrpSpPr>
                <a:grpSpLocks/>
              </p:cNvGrpSpPr>
              <p:nvPr/>
            </p:nvGrpSpPr>
            <p:grpSpPr bwMode="auto">
              <a:xfrm>
                <a:off x="0" y="0"/>
                <a:ext cx="159" cy="160"/>
                <a:chOff x="0" y="0"/>
                <a:chExt cx="159" cy="160"/>
              </a:xfrm>
            </p:grpSpPr>
            <p:sp>
              <p:nvSpPr>
                <p:cNvPr id="32817" name="AutoShape 49" descr="image31.png"/>
                <p:cNvSpPr>
                  <a:spLocks/>
                </p:cNvSpPr>
                <p:nvPr/>
              </p:nvSpPr>
              <p:spPr bwMode="auto">
                <a:xfrm>
                  <a:off x="0" y="0"/>
                  <a:ext cx="159" cy="1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15" y="2093"/>
                      </a:moveTo>
                      <a:lnTo>
                        <a:pt x="5645" y="1246"/>
                      </a:lnTo>
                      <a:lnTo>
                        <a:pt x="6677" y="623"/>
                      </a:lnTo>
                      <a:lnTo>
                        <a:pt x="7454" y="0"/>
                      </a:lnTo>
                      <a:lnTo>
                        <a:pt x="8219" y="0"/>
                      </a:lnTo>
                      <a:lnTo>
                        <a:pt x="8996" y="0"/>
                      </a:lnTo>
                      <a:lnTo>
                        <a:pt x="9761" y="0"/>
                      </a:lnTo>
                      <a:lnTo>
                        <a:pt x="10538" y="0"/>
                      </a:lnTo>
                      <a:lnTo>
                        <a:pt x="15049" y="897"/>
                      </a:lnTo>
                      <a:lnTo>
                        <a:pt x="15164" y="1458"/>
                      </a:lnTo>
                      <a:lnTo>
                        <a:pt x="15164" y="2081"/>
                      </a:lnTo>
                      <a:lnTo>
                        <a:pt x="15164" y="2704"/>
                      </a:lnTo>
                      <a:lnTo>
                        <a:pt x="15164" y="3327"/>
                      </a:lnTo>
                      <a:lnTo>
                        <a:pt x="14642" y="3739"/>
                      </a:lnTo>
                      <a:lnTo>
                        <a:pt x="13877" y="4150"/>
                      </a:lnTo>
                      <a:lnTo>
                        <a:pt x="13622" y="4574"/>
                      </a:lnTo>
                      <a:lnTo>
                        <a:pt x="13367" y="5197"/>
                      </a:lnTo>
                      <a:lnTo>
                        <a:pt x="14132" y="5608"/>
                      </a:lnTo>
                      <a:lnTo>
                        <a:pt x="14909" y="5608"/>
                      </a:lnTo>
                      <a:lnTo>
                        <a:pt x="15674" y="5396"/>
                      </a:lnTo>
                      <a:lnTo>
                        <a:pt x="15674" y="4773"/>
                      </a:lnTo>
                      <a:lnTo>
                        <a:pt x="15674" y="4150"/>
                      </a:lnTo>
                      <a:lnTo>
                        <a:pt x="15941" y="3527"/>
                      </a:lnTo>
                      <a:lnTo>
                        <a:pt x="16719" y="3327"/>
                      </a:lnTo>
                      <a:lnTo>
                        <a:pt x="17483" y="3527"/>
                      </a:lnTo>
                      <a:lnTo>
                        <a:pt x="17738" y="3951"/>
                      </a:lnTo>
                      <a:lnTo>
                        <a:pt x="18261" y="4150"/>
                      </a:lnTo>
                      <a:lnTo>
                        <a:pt x="18503" y="4574"/>
                      </a:lnTo>
                      <a:lnTo>
                        <a:pt x="19025" y="4985"/>
                      </a:lnTo>
                      <a:lnTo>
                        <a:pt x="19803" y="5396"/>
                      </a:lnTo>
                      <a:lnTo>
                        <a:pt x="20045" y="5820"/>
                      </a:lnTo>
                      <a:lnTo>
                        <a:pt x="20045" y="6443"/>
                      </a:lnTo>
                      <a:lnTo>
                        <a:pt x="20312" y="7067"/>
                      </a:lnTo>
                      <a:lnTo>
                        <a:pt x="20822" y="7690"/>
                      </a:lnTo>
                      <a:lnTo>
                        <a:pt x="21345" y="8101"/>
                      </a:lnTo>
                      <a:lnTo>
                        <a:pt x="21600" y="8724"/>
                      </a:lnTo>
                      <a:lnTo>
                        <a:pt x="21600" y="9347"/>
                      </a:lnTo>
                      <a:lnTo>
                        <a:pt x="21600" y="9971"/>
                      </a:lnTo>
                      <a:lnTo>
                        <a:pt x="21345" y="10594"/>
                      </a:lnTo>
                      <a:lnTo>
                        <a:pt x="20822" y="11005"/>
                      </a:lnTo>
                      <a:lnTo>
                        <a:pt x="20045" y="11217"/>
                      </a:lnTo>
                      <a:lnTo>
                        <a:pt x="20045" y="10594"/>
                      </a:lnTo>
                      <a:lnTo>
                        <a:pt x="19535" y="9971"/>
                      </a:lnTo>
                      <a:lnTo>
                        <a:pt x="18770" y="9971"/>
                      </a:lnTo>
                      <a:lnTo>
                        <a:pt x="17993" y="9759"/>
                      </a:lnTo>
                      <a:lnTo>
                        <a:pt x="17229" y="9559"/>
                      </a:lnTo>
                      <a:lnTo>
                        <a:pt x="17738" y="10183"/>
                      </a:lnTo>
                      <a:lnTo>
                        <a:pt x="17993" y="10806"/>
                      </a:lnTo>
                      <a:lnTo>
                        <a:pt x="18261" y="11429"/>
                      </a:lnTo>
                      <a:lnTo>
                        <a:pt x="19025" y="11628"/>
                      </a:lnTo>
                      <a:lnTo>
                        <a:pt x="19803" y="12040"/>
                      </a:lnTo>
                      <a:lnTo>
                        <a:pt x="19803" y="12463"/>
                      </a:lnTo>
                      <a:lnTo>
                        <a:pt x="19803" y="13087"/>
                      </a:lnTo>
                      <a:lnTo>
                        <a:pt x="20312" y="13710"/>
                      </a:lnTo>
                      <a:lnTo>
                        <a:pt x="20580" y="14333"/>
                      </a:lnTo>
                      <a:lnTo>
                        <a:pt x="20580" y="14956"/>
                      </a:lnTo>
                      <a:lnTo>
                        <a:pt x="20312" y="15579"/>
                      </a:lnTo>
                      <a:lnTo>
                        <a:pt x="19535" y="15991"/>
                      </a:lnTo>
                      <a:lnTo>
                        <a:pt x="18770" y="16402"/>
                      </a:lnTo>
                      <a:lnTo>
                        <a:pt x="17980" y="18147"/>
                      </a:lnTo>
                      <a:lnTo>
                        <a:pt x="16961" y="18484"/>
                      </a:lnTo>
                      <a:lnTo>
                        <a:pt x="16184" y="18484"/>
                      </a:lnTo>
                      <a:lnTo>
                        <a:pt x="15941" y="17860"/>
                      </a:lnTo>
                      <a:lnTo>
                        <a:pt x="15419" y="17860"/>
                      </a:lnTo>
                      <a:lnTo>
                        <a:pt x="14909" y="17237"/>
                      </a:lnTo>
                      <a:lnTo>
                        <a:pt x="14132" y="16826"/>
                      </a:lnTo>
                      <a:lnTo>
                        <a:pt x="13367" y="16402"/>
                      </a:lnTo>
                      <a:lnTo>
                        <a:pt x="12858" y="16826"/>
                      </a:lnTo>
                      <a:lnTo>
                        <a:pt x="13100" y="17449"/>
                      </a:lnTo>
                      <a:lnTo>
                        <a:pt x="13622" y="17648"/>
                      </a:lnTo>
                      <a:lnTo>
                        <a:pt x="14399" y="18072"/>
                      </a:lnTo>
                      <a:lnTo>
                        <a:pt x="14642" y="18695"/>
                      </a:lnTo>
                      <a:lnTo>
                        <a:pt x="14642" y="19319"/>
                      </a:lnTo>
                      <a:lnTo>
                        <a:pt x="14642" y="19929"/>
                      </a:lnTo>
                      <a:lnTo>
                        <a:pt x="14642" y="20353"/>
                      </a:lnTo>
                      <a:lnTo>
                        <a:pt x="14399" y="20976"/>
                      </a:lnTo>
                      <a:lnTo>
                        <a:pt x="13877" y="21176"/>
                      </a:lnTo>
                      <a:lnTo>
                        <a:pt x="13100" y="21388"/>
                      </a:lnTo>
                      <a:lnTo>
                        <a:pt x="12335" y="21388"/>
                      </a:lnTo>
                      <a:lnTo>
                        <a:pt x="11558" y="21388"/>
                      </a:lnTo>
                      <a:lnTo>
                        <a:pt x="10780" y="21388"/>
                      </a:lnTo>
                      <a:lnTo>
                        <a:pt x="10016" y="21600"/>
                      </a:lnTo>
                      <a:lnTo>
                        <a:pt x="9238" y="21600"/>
                      </a:lnTo>
                      <a:lnTo>
                        <a:pt x="8474" y="21600"/>
                      </a:lnTo>
                      <a:lnTo>
                        <a:pt x="7696" y="21388"/>
                      </a:lnTo>
                      <a:lnTo>
                        <a:pt x="6919" y="21176"/>
                      </a:lnTo>
                      <a:lnTo>
                        <a:pt x="6155" y="20976"/>
                      </a:lnTo>
                      <a:lnTo>
                        <a:pt x="5645" y="20553"/>
                      </a:lnTo>
                      <a:lnTo>
                        <a:pt x="4867" y="20553"/>
                      </a:lnTo>
                      <a:lnTo>
                        <a:pt x="4613" y="19929"/>
                      </a:lnTo>
                      <a:lnTo>
                        <a:pt x="5135" y="19518"/>
                      </a:lnTo>
                      <a:lnTo>
                        <a:pt x="5912" y="19518"/>
                      </a:lnTo>
                      <a:lnTo>
                        <a:pt x="6422" y="18895"/>
                      </a:lnTo>
                      <a:lnTo>
                        <a:pt x="6919" y="18272"/>
                      </a:lnTo>
                      <a:lnTo>
                        <a:pt x="7454" y="17860"/>
                      </a:lnTo>
                      <a:lnTo>
                        <a:pt x="7454" y="17237"/>
                      </a:lnTo>
                      <a:lnTo>
                        <a:pt x="6919" y="16826"/>
                      </a:lnTo>
                      <a:lnTo>
                        <a:pt x="6155" y="17237"/>
                      </a:lnTo>
                      <a:lnTo>
                        <a:pt x="5645" y="17860"/>
                      </a:lnTo>
                      <a:lnTo>
                        <a:pt x="5645" y="18484"/>
                      </a:lnTo>
                      <a:lnTo>
                        <a:pt x="4867" y="18484"/>
                      </a:lnTo>
                      <a:lnTo>
                        <a:pt x="4103" y="18695"/>
                      </a:lnTo>
                      <a:lnTo>
                        <a:pt x="3326" y="18484"/>
                      </a:lnTo>
                      <a:lnTo>
                        <a:pt x="3083" y="17860"/>
                      </a:lnTo>
                      <a:lnTo>
                        <a:pt x="2561" y="17449"/>
                      </a:lnTo>
                      <a:lnTo>
                        <a:pt x="2051" y="17025"/>
                      </a:lnTo>
                      <a:lnTo>
                        <a:pt x="1541" y="16402"/>
                      </a:lnTo>
                      <a:lnTo>
                        <a:pt x="1006" y="16203"/>
                      </a:lnTo>
                      <a:lnTo>
                        <a:pt x="203" y="15517"/>
                      </a:lnTo>
                      <a:lnTo>
                        <a:pt x="0" y="13909"/>
                      </a:lnTo>
                      <a:lnTo>
                        <a:pt x="0" y="13286"/>
                      </a:lnTo>
                      <a:lnTo>
                        <a:pt x="0" y="12663"/>
                      </a:lnTo>
                      <a:lnTo>
                        <a:pt x="0" y="12040"/>
                      </a:lnTo>
                      <a:lnTo>
                        <a:pt x="0" y="11429"/>
                      </a:lnTo>
                      <a:lnTo>
                        <a:pt x="0" y="11005"/>
                      </a:lnTo>
                      <a:lnTo>
                        <a:pt x="764" y="10806"/>
                      </a:lnTo>
                      <a:lnTo>
                        <a:pt x="1541" y="10806"/>
                      </a:lnTo>
                      <a:lnTo>
                        <a:pt x="2306" y="10806"/>
                      </a:lnTo>
                      <a:lnTo>
                        <a:pt x="3083" y="11217"/>
                      </a:lnTo>
                      <a:lnTo>
                        <a:pt x="3835" y="11429"/>
                      </a:lnTo>
                      <a:lnTo>
                        <a:pt x="4358" y="11429"/>
                      </a:lnTo>
                      <a:lnTo>
                        <a:pt x="4358" y="11005"/>
                      </a:lnTo>
                      <a:lnTo>
                        <a:pt x="3835" y="10806"/>
                      </a:lnTo>
                      <a:lnTo>
                        <a:pt x="3083" y="10594"/>
                      </a:lnTo>
                      <a:lnTo>
                        <a:pt x="2561" y="10382"/>
                      </a:lnTo>
                      <a:lnTo>
                        <a:pt x="1784" y="10183"/>
                      </a:lnTo>
                      <a:lnTo>
                        <a:pt x="1541" y="9759"/>
                      </a:lnTo>
                      <a:lnTo>
                        <a:pt x="1006" y="9759"/>
                      </a:lnTo>
                      <a:lnTo>
                        <a:pt x="496" y="9136"/>
                      </a:lnTo>
                      <a:lnTo>
                        <a:pt x="242" y="8512"/>
                      </a:lnTo>
                      <a:lnTo>
                        <a:pt x="764" y="8313"/>
                      </a:lnTo>
                      <a:lnTo>
                        <a:pt x="1006" y="7889"/>
                      </a:lnTo>
                      <a:lnTo>
                        <a:pt x="1541" y="7478"/>
                      </a:lnTo>
                      <a:lnTo>
                        <a:pt x="2051" y="6855"/>
                      </a:lnTo>
                      <a:lnTo>
                        <a:pt x="2051" y="6231"/>
                      </a:lnTo>
                      <a:lnTo>
                        <a:pt x="2051" y="5608"/>
                      </a:lnTo>
                      <a:lnTo>
                        <a:pt x="2051" y="4985"/>
                      </a:lnTo>
                      <a:lnTo>
                        <a:pt x="2051" y="4362"/>
                      </a:lnTo>
                      <a:lnTo>
                        <a:pt x="2816" y="3951"/>
                      </a:lnTo>
                      <a:lnTo>
                        <a:pt x="3593" y="3951"/>
                      </a:lnTo>
                      <a:lnTo>
                        <a:pt x="4358" y="4362"/>
                      </a:lnTo>
                      <a:lnTo>
                        <a:pt x="5135" y="4574"/>
                      </a:lnTo>
                      <a:lnTo>
                        <a:pt x="5912" y="4773"/>
                      </a:lnTo>
                      <a:lnTo>
                        <a:pt x="6422" y="5197"/>
                      </a:lnTo>
                      <a:lnTo>
                        <a:pt x="6422" y="4773"/>
                      </a:lnTo>
                      <a:lnTo>
                        <a:pt x="6422" y="4150"/>
                      </a:lnTo>
                      <a:lnTo>
                        <a:pt x="6422" y="3527"/>
                      </a:lnTo>
                      <a:lnTo>
                        <a:pt x="5415" y="2093"/>
                      </a:lnTo>
                    </a:path>
                  </a:pathLst>
                </a:custGeom>
                <a:blipFill dpi="0" rotWithShape="0">
                  <a:blip r:embed="rId3"/>
                  <a:srcRect/>
                  <a:tile tx="0" ty="0" sx="100000" sy="100000" flip="none" algn="tl"/>
                </a:blipFill>
                <a:ln w="1806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18" name="AutoShape 50"/>
                <p:cNvSpPr>
                  <a:spLocks/>
                </p:cNvSpPr>
                <p:nvPr/>
              </p:nvSpPr>
              <p:spPr bwMode="auto">
                <a:xfrm>
                  <a:off x="48" y="68"/>
                  <a:ext cx="13" cy="14"/>
                </a:xfrm>
                <a:custGeom>
                  <a:avLst/>
                  <a:gdLst>
                    <a:gd name="T0" fmla="*/ 10551 w 21102"/>
                    <a:gd name="T1" fmla="+- 0 11162 725"/>
                    <a:gd name="T2" fmla="*/ 11162 h 20875"/>
                    <a:gd name="T3" fmla="*/ 10551 w 21102"/>
                    <a:gd name="T4" fmla="+- 0 11162 725"/>
                    <a:gd name="T5" fmla="*/ 11162 h 20875"/>
                    <a:gd name="T6" fmla="*/ 10551 w 21102"/>
                    <a:gd name="T7" fmla="+- 0 11162 725"/>
                    <a:gd name="T8" fmla="*/ 11162 h 20875"/>
                    <a:gd name="T9" fmla="*/ 10551 w 21102"/>
                    <a:gd name="T10" fmla="+- 0 11162 725"/>
                    <a:gd name="T11" fmla="*/ 11162 h 20875"/>
                  </a:gdLst>
                  <a:ahLst/>
                  <a:cxnLst>
                    <a:cxn ang="0">
                      <a:pos x="T0" y="T2"/>
                    </a:cxn>
                    <a:cxn ang="0">
                      <a:pos x="T3" y="T5"/>
                    </a:cxn>
                    <a:cxn ang="0">
                      <a:pos x="T6" y="T8"/>
                    </a:cxn>
                    <a:cxn ang="0">
                      <a:pos x="T9" y="T11"/>
                    </a:cxn>
                  </a:cxnLst>
                  <a:rect l="0" t="0" r="r" b="b"/>
                  <a:pathLst>
                    <a:path w="21102" h="20875">
                      <a:moveTo>
                        <a:pt x="3655" y="3189"/>
                      </a:moveTo>
                      <a:cubicBezTo>
                        <a:pt x="830" y="6958"/>
                        <a:pt x="830" y="10872"/>
                        <a:pt x="0" y="15221"/>
                      </a:cubicBezTo>
                      <a:cubicBezTo>
                        <a:pt x="2492" y="18120"/>
                        <a:pt x="15286" y="20295"/>
                        <a:pt x="18443" y="20875"/>
                      </a:cubicBezTo>
                      <a:cubicBezTo>
                        <a:pt x="19273" y="20295"/>
                        <a:pt x="18775" y="19135"/>
                        <a:pt x="19273" y="18410"/>
                      </a:cubicBezTo>
                      <a:cubicBezTo>
                        <a:pt x="19772" y="17540"/>
                        <a:pt x="20270" y="16670"/>
                        <a:pt x="21101" y="16091"/>
                      </a:cubicBezTo>
                      <a:cubicBezTo>
                        <a:pt x="21101" y="14351"/>
                        <a:pt x="21600" y="10582"/>
                        <a:pt x="19273" y="7972"/>
                      </a:cubicBezTo>
                      <a:cubicBezTo>
                        <a:pt x="16947" y="1304"/>
                        <a:pt x="14289" y="1739"/>
                        <a:pt x="7310" y="-1"/>
                      </a:cubicBezTo>
                      <a:cubicBezTo>
                        <a:pt x="4652" y="-725"/>
                        <a:pt x="4818" y="724"/>
                        <a:pt x="3655" y="3189"/>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19" name="AutoShape 51"/>
                <p:cNvSpPr>
                  <a:spLocks/>
                </p:cNvSpPr>
                <p:nvPr/>
              </p:nvSpPr>
              <p:spPr bwMode="auto">
                <a:xfrm>
                  <a:off x="104" y="80"/>
                  <a:ext cx="13" cy="15"/>
                </a:xfrm>
                <a:custGeom>
                  <a:avLst/>
                  <a:gdLst>
                    <a:gd name="T0" fmla="+- 0 11047 989"/>
                    <a:gd name="T1" fmla="*/ T0 w 20116"/>
                    <a:gd name="T2" fmla="*/ 10425 h 20851"/>
                    <a:gd name="T3" fmla="+- 0 11047 989"/>
                    <a:gd name="T4" fmla="*/ T3 w 20116"/>
                    <a:gd name="T5" fmla="*/ 10425 h 20851"/>
                    <a:gd name="T6" fmla="+- 0 11047 989"/>
                    <a:gd name="T7" fmla="*/ T6 w 20116"/>
                    <a:gd name="T8" fmla="*/ 10425 h 20851"/>
                    <a:gd name="T9" fmla="+- 0 11047 989"/>
                    <a:gd name="T10" fmla="*/ T9 w 20116"/>
                    <a:gd name="T11" fmla="*/ 10425 h 20851"/>
                  </a:gdLst>
                  <a:ahLst/>
                  <a:cxnLst>
                    <a:cxn ang="0">
                      <a:pos x="T1" y="T2"/>
                    </a:cxn>
                    <a:cxn ang="0">
                      <a:pos x="T4" y="T5"/>
                    </a:cxn>
                    <a:cxn ang="0">
                      <a:pos x="T7" y="T8"/>
                    </a:cxn>
                    <a:cxn ang="0">
                      <a:pos x="T10" y="T11"/>
                    </a:cxn>
                  </a:cxnLst>
                  <a:rect l="0" t="0" r="r" b="b"/>
                  <a:pathLst>
                    <a:path w="20116" h="20851">
                      <a:moveTo>
                        <a:pt x="2803" y="3065"/>
                      </a:moveTo>
                      <a:cubicBezTo>
                        <a:pt x="4122" y="6270"/>
                        <a:pt x="8574" y="17280"/>
                        <a:pt x="11047" y="20067"/>
                      </a:cubicBezTo>
                      <a:cubicBezTo>
                        <a:pt x="13191" y="20624"/>
                        <a:pt x="15334" y="21600"/>
                        <a:pt x="17478" y="20067"/>
                      </a:cubicBezTo>
                      <a:cubicBezTo>
                        <a:pt x="18302" y="19509"/>
                        <a:pt x="17807" y="18394"/>
                        <a:pt x="18302" y="17698"/>
                      </a:cubicBezTo>
                      <a:cubicBezTo>
                        <a:pt x="18797" y="16861"/>
                        <a:pt x="19291" y="16025"/>
                        <a:pt x="20116" y="15468"/>
                      </a:cubicBezTo>
                      <a:cubicBezTo>
                        <a:pt x="20116" y="13796"/>
                        <a:pt x="20610" y="10172"/>
                        <a:pt x="18302" y="7664"/>
                      </a:cubicBezTo>
                      <a:cubicBezTo>
                        <a:pt x="15994" y="1254"/>
                        <a:pt x="13356" y="1672"/>
                        <a:pt x="6430" y="0"/>
                      </a:cubicBezTo>
                      <a:cubicBezTo>
                        <a:pt x="5276" y="278"/>
                        <a:pt x="824" y="1532"/>
                        <a:pt x="0" y="1532"/>
                      </a:cubicBezTo>
                      <a:cubicBezTo>
                        <a:pt x="-989" y="1532"/>
                        <a:pt x="1978" y="278"/>
                        <a:pt x="2803" y="696"/>
                      </a:cubicBezTo>
                      <a:cubicBezTo>
                        <a:pt x="3627" y="1114"/>
                        <a:pt x="2803" y="2229"/>
                        <a:pt x="2803" y="3065"/>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20" name="AutoShape 52"/>
                <p:cNvSpPr>
                  <a:spLocks/>
                </p:cNvSpPr>
                <p:nvPr/>
              </p:nvSpPr>
              <p:spPr bwMode="auto">
                <a:xfrm rot="3520280">
                  <a:off x="71" y="40"/>
                  <a:ext cx="16" cy="15"/>
                </a:xfrm>
                <a:custGeom>
                  <a:avLst/>
                  <a:gdLst>
                    <a:gd name="T0" fmla="*/ 10800 w 21600"/>
                    <a:gd name="T1" fmla="+- 0 10800 717"/>
                    <a:gd name="T2" fmla="*/ 10800 h 20167"/>
                    <a:gd name="T3" fmla="*/ 10800 w 21600"/>
                    <a:gd name="T4" fmla="+- 0 10800 717"/>
                    <a:gd name="T5" fmla="*/ 10800 h 20167"/>
                    <a:gd name="T6" fmla="*/ 10800 w 21600"/>
                    <a:gd name="T7" fmla="+- 0 10800 717"/>
                    <a:gd name="T8" fmla="*/ 10800 h 20167"/>
                    <a:gd name="T9" fmla="*/ 10800 w 21600"/>
                    <a:gd name="T10" fmla="+- 0 10800 717"/>
                    <a:gd name="T11" fmla="*/ 10800 h 20167"/>
                  </a:gdLst>
                  <a:ahLst/>
                  <a:cxnLst>
                    <a:cxn ang="0">
                      <a:pos x="T0" y="T2"/>
                    </a:cxn>
                    <a:cxn ang="0">
                      <a:pos x="T3" y="T5"/>
                    </a:cxn>
                    <a:cxn ang="0">
                      <a:pos x="T6" y="T8"/>
                    </a:cxn>
                    <a:cxn ang="0">
                      <a:pos x="T9" y="T11"/>
                    </a:cxn>
                  </a:cxnLst>
                  <a:rect l="0" t="0" r="r" b="b"/>
                  <a:pathLst>
                    <a:path w="21600" h="20167">
                      <a:moveTo>
                        <a:pt x="2862" y="3149"/>
                      </a:moveTo>
                      <a:cubicBezTo>
                        <a:pt x="650" y="6616"/>
                        <a:pt x="650" y="10216"/>
                        <a:pt x="0" y="14216"/>
                      </a:cubicBezTo>
                      <a:cubicBezTo>
                        <a:pt x="1431" y="19149"/>
                        <a:pt x="4814" y="18749"/>
                        <a:pt x="9368" y="19416"/>
                      </a:cubicBezTo>
                      <a:cubicBezTo>
                        <a:pt x="11060" y="19949"/>
                        <a:pt x="12751" y="20883"/>
                        <a:pt x="14443" y="19416"/>
                      </a:cubicBezTo>
                      <a:cubicBezTo>
                        <a:pt x="15614" y="18749"/>
                        <a:pt x="15354" y="16082"/>
                        <a:pt x="16525" y="15016"/>
                      </a:cubicBezTo>
                      <a:cubicBezTo>
                        <a:pt x="17956" y="13816"/>
                        <a:pt x="19908" y="13549"/>
                        <a:pt x="21600" y="12749"/>
                      </a:cubicBezTo>
                      <a:cubicBezTo>
                        <a:pt x="19778" y="10349"/>
                        <a:pt x="8848" y="2216"/>
                        <a:pt x="5725" y="216"/>
                      </a:cubicBezTo>
                      <a:cubicBezTo>
                        <a:pt x="3253" y="-717"/>
                        <a:pt x="3383" y="349"/>
                        <a:pt x="2862" y="882"/>
                      </a:cubicBezTo>
                      <a:cubicBezTo>
                        <a:pt x="3513" y="1282"/>
                        <a:pt x="2862" y="2349"/>
                        <a:pt x="2862" y="3149"/>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21" name="AutoShape 53"/>
                <p:cNvSpPr>
                  <a:spLocks/>
                </p:cNvSpPr>
                <p:nvPr/>
              </p:nvSpPr>
              <p:spPr bwMode="auto">
                <a:xfrm>
                  <a:off x="39" y="101"/>
                  <a:ext cx="16" cy="15"/>
                </a:xfrm>
                <a:custGeom>
                  <a:avLst/>
                  <a:gdLst>
                    <a:gd name="T0" fmla="+- 0 10864 129"/>
                    <a:gd name="T1" fmla="*/ T0 w 21471"/>
                    <a:gd name="T2" fmla="*/ 10425 h 20851"/>
                    <a:gd name="T3" fmla="+- 0 10864 129"/>
                    <a:gd name="T4" fmla="*/ T3 w 21471"/>
                    <a:gd name="T5" fmla="*/ 10425 h 20851"/>
                    <a:gd name="T6" fmla="+- 0 10864 129"/>
                    <a:gd name="T7" fmla="*/ T6 w 21471"/>
                    <a:gd name="T8" fmla="*/ 10425 h 20851"/>
                    <a:gd name="T9" fmla="+- 0 10864 129"/>
                    <a:gd name="T10" fmla="*/ T9 w 21471"/>
                    <a:gd name="T11" fmla="*/ 10425 h 20851"/>
                  </a:gdLst>
                  <a:ahLst/>
                  <a:cxnLst>
                    <a:cxn ang="0">
                      <a:pos x="T1" y="T2"/>
                    </a:cxn>
                    <a:cxn ang="0">
                      <a:pos x="T4" y="T5"/>
                    </a:cxn>
                    <a:cxn ang="0">
                      <a:pos x="T7" y="T8"/>
                    </a:cxn>
                    <a:cxn ang="0">
                      <a:pos x="T10" y="T11"/>
                    </a:cxn>
                  </a:cxnLst>
                  <a:rect l="0" t="0" r="r" b="b"/>
                  <a:pathLst>
                    <a:path w="21471" h="20851">
                      <a:moveTo>
                        <a:pt x="2845" y="3065"/>
                      </a:moveTo>
                      <a:cubicBezTo>
                        <a:pt x="647" y="6689"/>
                        <a:pt x="647" y="10451"/>
                        <a:pt x="0" y="14632"/>
                      </a:cubicBezTo>
                      <a:cubicBezTo>
                        <a:pt x="1423" y="19788"/>
                        <a:pt x="4785" y="19370"/>
                        <a:pt x="9312" y="20067"/>
                      </a:cubicBezTo>
                      <a:cubicBezTo>
                        <a:pt x="10994" y="20624"/>
                        <a:pt x="12675" y="21600"/>
                        <a:pt x="14357" y="20067"/>
                      </a:cubicBezTo>
                      <a:cubicBezTo>
                        <a:pt x="15003" y="19509"/>
                        <a:pt x="14615" y="18394"/>
                        <a:pt x="15003" y="17698"/>
                      </a:cubicBezTo>
                      <a:cubicBezTo>
                        <a:pt x="15391" y="16861"/>
                        <a:pt x="15779" y="16025"/>
                        <a:pt x="16426" y="15468"/>
                      </a:cubicBezTo>
                      <a:cubicBezTo>
                        <a:pt x="17849" y="14214"/>
                        <a:pt x="19789" y="13935"/>
                        <a:pt x="21471" y="13099"/>
                      </a:cubicBezTo>
                      <a:cubicBezTo>
                        <a:pt x="16426" y="10451"/>
                        <a:pt x="13710" y="13935"/>
                        <a:pt x="15003" y="7664"/>
                      </a:cubicBezTo>
                      <a:cubicBezTo>
                        <a:pt x="13193" y="1254"/>
                        <a:pt x="11123" y="1672"/>
                        <a:pt x="5691" y="0"/>
                      </a:cubicBezTo>
                      <a:cubicBezTo>
                        <a:pt x="4785" y="278"/>
                        <a:pt x="1293" y="1532"/>
                        <a:pt x="647" y="1532"/>
                      </a:cubicBezTo>
                      <a:cubicBezTo>
                        <a:pt x="-129" y="1532"/>
                        <a:pt x="2199" y="278"/>
                        <a:pt x="2845" y="696"/>
                      </a:cubicBezTo>
                      <a:cubicBezTo>
                        <a:pt x="3492" y="1114"/>
                        <a:pt x="2845" y="2229"/>
                        <a:pt x="2845" y="3065"/>
                      </a:cubicBezTo>
                      <a:close/>
                    </a:path>
                  </a:pathLst>
                </a:custGeom>
                <a:solidFill>
                  <a:srgbClr val="CDD7D9"/>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grpSp>
      </p:grpSp>
      <p:sp>
        <p:nvSpPr>
          <p:cNvPr id="32822" name="Rectangle 54"/>
          <p:cNvSpPr>
            <a:spLocks/>
          </p:cNvSpPr>
          <p:nvPr/>
        </p:nvSpPr>
        <p:spPr bwMode="auto">
          <a:xfrm>
            <a:off x="3306763" y="3989388"/>
            <a:ext cx="2794000" cy="127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Air dry – </a:t>
            </a:r>
            <a:br>
              <a:rPr lang="en-US" sz="2500">
                <a:latin typeface="Times New Roman" pitchFamily="18" charset="0"/>
                <a:cs typeface="Times New Roman" pitchFamily="18" charset="0"/>
                <a:sym typeface="Times New Roman" pitchFamily="18" charset="0"/>
              </a:rPr>
            </a:br>
            <a:r>
              <a:rPr lang="en-US" sz="2500">
                <a:latin typeface="Times New Roman" pitchFamily="18" charset="0"/>
                <a:cs typeface="Times New Roman" pitchFamily="18" charset="0"/>
                <a:sym typeface="Times New Roman" pitchFamily="18" charset="0"/>
              </a:rPr>
              <a:t>moisture condition </a:t>
            </a:r>
            <a:br>
              <a:rPr lang="en-US" sz="2500">
                <a:latin typeface="Times New Roman" pitchFamily="18" charset="0"/>
                <a:cs typeface="Times New Roman" pitchFamily="18" charset="0"/>
                <a:sym typeface="Times New Roman" pitchFamily="18" charset="0"/>
              </a:rPr>
            </a:br>
            <a:r>
              <a:rPr lang="en-US" sz="2500">
                <a:latin typeface="Times New Roman" pitchFamily="18" charset="0"/>
                <a:cs typeface="Times New Roman" pitchFamily="18" charset="0"/>
                <a:sym typeface="Times New Roman" pitchFamily="18" charset="0"/>
              </a:rPr>
              <a:t>state undefined</a:t>
            </a:r>
            <a:endParaRPr lang="en-US"/>
          </a:p>
        </p:txBody>
      </p:sp>
      <p:sp>
        <p:nvSpPr>
          <p:cNvPr id="32823" name="Rectangle 55"/>
          <p:cNvSpPr>
            <a:spLocks/>
          </p:cNvSpPr>
          <p:nvPr/>
        </p:nvSpPr>
        <p:spPr bwMode="auto">
          <a:xfrm>
            <a:off x="6415088" y="3989388"/>
            <a:ext cx="3352800" cy="127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Saturated surface dry – </a:t>
            </a:r>
            <a:br>
              <a:rPr lang="en-US" sz="2500">
                <a:latin typeface="Times New Roman" pitchFamily="18" charset="0"/>
                <a:cs typeface="Times New Roman" pitchFamily="18" charset="0"/>
                <a:sym typeface="Times New Roman" pitchFamily="18" charset="0"/>
              </a:rPr>
            </a:br>
            <a:r>
              <a:rPr lang="en-US" sz="2500">
                <a:latin typeface="Times New Roman" pitchFamily="18" charset="0"/>
                <a:cs typeface="Times New Roman" pitchFamily="18" charset="0"/>
                <a:sym typeface="Times New Roman" pitchFamily="18" charset="0"/>
              </a:rPr>
              <a:t>moisture condition </a:t>
            </a:r>
            <a:br>
              <a:rPr lang="en-US" sz="2500">
                <a:latin typeface="Times New Roman" pitchFamily="18" charset="0"/>
                <a:cs typeface="Times New Roman" pitchFamily="18" charset="0"/>
                <a:sym typeface="Times New Roman" pitchFamily="18" charset="0"/>
              </a:rPr>
            </a:br>
            <a:r>
              <a:rPr lang="en-US" sz="2500">
                <a:latin typeface="Times New Roman" pitchFamily="18" charset="0"/>
                <a:cs typeface="Times New Roman" pitchFamily="18" charset="0"/>
                <a:sym typeface="Times New Roman" pitchFamily="18" charset="0"/>
              </a:rPr>
              <a:t>state undefined</a:t>
            </a:r>
            <a:endParaRPr lang="en-US"/>
          </a:p>
        </p:txBody>
      </p:sp>
      <p:sp>
        <p:nvSpPr>
          <p:cNvPr id="32824" name="Rectangle 56"/>
          <p:cNvSpPr>
            <a:spLocks/>
          </p:cNvSpPr>
          <p:nvPr/>
        </p:nvSpPr>
        <p:spPr bwMode="auto">
          <a:xfrm>
            <a:off x="10120313" y="3989388"/>
            <a:ext cx="2794000" cy="127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Moist – </a:t>
            </a:r>
            <a:br>
              <a:rPr lang="en-US" sz="2500">
                <a:latin typeface="Times New Roman" pitchFamily="18" charset="0"/>
                <a:cs typeface="Times New Roman" pitchFamily="18" charset="0"/>
                <a:sym typeface="Times New Roman" pitchFamily="18" charset="0"/>
              </a:rPr>
            </a:br>
            <a:r>
              <a:rPr lang="en-US" sz="2500">
                <a:latin typeface="Times New Roman" pitchFamily="18" charset="0"/>
                <a:cs typeface="Times New Roman" pitchFamily="18" charset="0"/>
                <a:sym typeface="Times New Roman" pitchFamily="18" charset="0"/>
              </a:rPr>
              <a:t>moisture condition </a:t>
            </a:r>
            <a:br>
              <a:rPr lang="en-US" sz="2500">
                <a:latin typeface="Times New Roman" pitchFamily="18" charset="0"/>
                <a:cs typeface="Times New Roman" pitchFamily="18" charset="0"/>
                <a:sym typeface="Times New Roman" pitchFamily="18" charset="0"/>
              </a:rPr>
            </a:br>
            <a:r>
              <a:rPr lang="en-US" sz="2500">
                <a:latin typeface="Times New Roman" pitchFamily="18" charset="0"/>
                <a:cs typeface="Times New Roman" pitchFamily="18" charset="0"/>
                <a:sym typeface="Times New Roman" pitchFamily="18" charset="0"/>
              </a:rPr>
              <a:t>state undefined</a:t>
            </a:r>
            <a:endParaRPr lang="en-US"/>
          </a:p>
        </p:txBody>
      </p:sp>
      <p:grpSp>
        <p:nvGrpSpPr>
          <p:cNvPr id="32825" name="Group 57"/>
          <p:cNvGrpSpPr>
            <a:grpSpLocks/>
          </p:cNvGrpSpPr>
          <p:nvPr/>
        </p:nvGrpSpPr>
        <p:grpSpPr bwMode="auto">
          <a:xfrm>
            <a:off x="3910013" y="1063625"/>
            <a:ext cx="4124325" cy="2563813"/>
            <a:chOff x="0" y="0"/>
            <a:chExt cx="325" cy="202"/>
          </a:xfrm>
        </p:grpSpPr>
        <p:sp>
          <p:nvSpPr>
            <p:cNvPr id="32826" name="Rectangle 58"/>
            <p:cNvSpPr>
              <a:spLocks/>
            </p:cNvSpPr>
            <p:nvPr/>
          </p:nvSpPr>
          <p:spPr bwMode="auto">
            <a:xfrm>
              <a:off x="0" y="0"/>
              <a:ext cx="325" cy="53"/>
            </a:xfrm>
            <a:prstGeom prst="rect">
              <a:avLst/>
            </a:pr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a:solidFill>
                    <a:srgbClr val="FF0000"/>
                  </a:solidFill>
                  <a:latin typeface="Times New Roman" pitchFamily="18" charset="0"/>
                  <a:cs typeface="Times New Roman" pitchFamily="18" charset="0"/>
                  <a:sym typeface="Times New Roman" pitchFamily="18" charset="0"/>
                </a:rPr>
                <a:t>Voids partially filled</a:t>
              </a:r>
              <a:endParaRPr lang="en-US"/>
            </a:p>
          </p:txBody>
        </p:sp>
        <p:sp>
          <p:nvSpPr>
            <p:cNvPr id="32827" name="AutoShape 59"/>
            <p:cNvSpPr>
              <a:spLocks/>
            </p:cNvSpPr>
            <p:nvPr/>
          </p:nvSpPr>
          <p:spPr bwMode="auto">
            <a:xfrm>
              <a:off x="30" y="52"/>
              <a:ext cx="78" cy="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5054" y="3712"/>
                  </a:lnTo>
                  <a:lnTo>
                    <a:pt x="0" y="21600"/>
                  </a:lnTo>
                </a:path>
              </a:pathLst>
            </a:custGeom>
            <a:solidFill>
              <a:srgbClr val="000000">
                <a:alpha val="0"/>
              </a:srgbClr>
            </a:solid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28" name="AutoShape 60"/>
            <p:cNvSpPr>
              <a:spLocks/>
            </p:cNvSpPr>
            <p:nvPr/>
          </p:nvSpPr>
          <p:spPr bwMode="auto">
            <a:xfrm>
              <a:off x="83" y="52"/>
              <a:ext cx="24" cy="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2777" y="13606"/>
                  </a:lnTo>
                  <a:lnTo>
                    <a:pt x="0" y="21600"/>
                  </a:lnTo>
                </a:path>
              </a:pathLst>
            </a:custGeom>
            <a:solidFill>
              <a:srgbClr val="000000">
                <a:alpha val="0"/>
              </a:srgbClr>
            </a:solid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29" name="AutoShape 61"/>
            <p:cNvSpPr>
              <a:spLocks/>
            </p:cNvSpPr>
            <p:nvPr/>
          </p:nvSpPr>
          <p:spPr bwMode="auto">
            <a:xfrm>
              <a:off x="27" y="53"/>
              <a:ext cx="80" cy="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4936" y="11406"/>
                  </a:lnTo>
                  <a:lnTo>
                    <a:pt x="0" y="21600"/>
                  </a:lnTo>
                </a:path>
              </a:pathLst>
            </a:custGeom>
            <a:solidFill>
              <a:srgbClr val="000000">
                <a:alpha val="0"/>
              </a:srgbClr>
            </a:solid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30" name="Line 62"/>
            <p:cNvSpPr>
              <a:spLocks noChangeShapeType="1"/>
            </p:cNvSpPr>
            <p:nvPr/>
          </p:nvSpPr>
          <p:spPr bwMode="auto">
            <a:xfrm flipH="1">
              <a:off x="99" y="51"/>
              <a:ext cx="8" cy="148"/>
            </a:xfrm>
            <a:prstGeom prst="line">
              <a:avLst/>
            </a:prstGeom>
            <a:no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831" name="AutoShape 63"/>
            <p:cNvSpPr>
              <a:spLocks/>
            </p:cNvSpPr>
            <p:nvPr/>
          </p:nvSpPr>
          <p:spPr bwMode="auto">
            <a:xfrm>
              <a:off x="10" y="52"/>
              <a:ext cx="98" cy="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776" y="7564"/>
                  </a:lnTo>
                  <a:lnTo>
                    <a:pt x="0" y="21600"/>
                  </a:lnTo>
                </a:path>
              </a:pathLst>
            </a:custGeom>
            <a:solidFill>
              <a:srgbClr val="000000">
                <a:alpha val="0"/>
              </a:srgbClr>
            </a:solid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32832" name="Rectangle 64"/>
          <p:cNvSpPr>
            <a:spLocks/>
          </p:cNvSpPr>
          <p:nvPr/>
        </p:nvSpPr>
        <p:spPr bwMode="auto">
          <a:xfrm>
            <a:off x="857250" y="5248275"/>
            <a:ext cx="657225"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W</a:t>
            </a:r>
            <a:r>
              <a:rPr lang="en-US" sz="2500" baseline="-19000">
                <a:latin typeface="Times New Roman" pitchFamily="18" charset="0"/>
                <a:cs typeface="Times New Roman" pitchFamily="18" charset="0"/>
                <a:sym typeface="Times New Roman" pitchFamily="18" charset="0"/>
              </a:rPr>
              <a:t>s</a:t>
            </a:r>
            <a:endParaRPr lang="en-US"/>
          </a:p>
        </p:txBody>
      </p:sp>
      <p:sp>
        <p:nvSpPr>
          <p:cNvPr id="32833" name="Rectangle 65"/>
          <p:cNvSpPr>
            <a:spLocks/>
          </p:cNvSpPr>
          <p:nvPr/>
        </p:nvSpPr>
        <p:spPr bwMode="auto">
          <a:xfrm>
            <a:off x="4000500" y="5248275"/>
            <a:ext cx="741363"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W</a:t>
            </a:r>
            <a:r>
              <a:rPr lang="en-US" sz="2500" baseline="-19000">
                <a:latin typeface="Times New Roman" pitchFamily="18" charset="0"/>
                <a:cs typeface="Times New Roman" pitchFamily="18" charset="0"/>
                <a:sym typeface="Times New Roman" pitchFamily="18" charset="0"/>
              </a:rPr>
              <a:t>m</a:t>
            </a:r>
            <a:endParaRPr lang="en-US"/>
          </a:p>
        </p:txBody>
      </p:sp>
      <p:sp>
        <p:nvSpPr>
          <p:cNvPr id="32834" name="Rectangle 66"/>
          <p:cNvSpPr>
            <a:spLocks/>
          </p:cNvSpPr>
          <p:nvPr/>
        </p:nvSpPr>
        <p:spPr bwMode="auto">
          <a:xfrm>
            <a:off x="6878638" y="5248275"/>
            <a:ext cx="2143125"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W</a:t>
            </a:r>
            <a:r>
              <a:rPr lang="en-US" sz="2500" baseline="-19000">
                <a:latin typeface="Times New Roman" pitchFamily="18" charset="0"/>
                <a:cs typeface="Times New Roman" pitchFamily="18" charset="0"/>
                <a:sym typeface="Times New Roman" pitchFamily="18" charset="0"/>
              </a:rPr>
              <a:t>SSD</a:t>
            </a:r>
            <a:r>
              <a:rPr lang="en-US" sz="2500">
                <a:latin typeface="Times New Roman" pitchFamily="18" charset="0"/>
                <a:cs typeface="Times New Roman" pitchFamily="18" charset="0"/>
                <a:sym typeface="Times New Roman" pitchFamily="18" charset="0"/>
              </a:rPr>
              <a:t>=W</a:t>
            </a:r>
            <a:r>
              <a:rPr lang="en-US" sz="2500" baseline="-19000">
                <a:latin typeface="Times New Roman" pitchFamily="18" charset="0"/>
                <a:cs typeface="Times New Roman" pitchFamily="18" charset="0"/>
                <a:sym typeface="Times New Roman" pitchFamily="18" charset="0"/>
              </a:rPr>
              <a:t>s</a:t>
            </a:r>
            <a:r>
              <a:rPr lang="en-US" sz="2500">
                <a:latin typeface="Times New Roman" pitchFamily="18" charset="0"/>
                <a:cs typeface="Times New Roman" pitchFamily="18" charset="0"/>
                <a:sym typeface="Times New Roman" pitchFamily="18" charset="0"/>
              </a:rPr>
              <a:t>+W</a:t>
            </a:r>
            <a:r>
              <a:rPr lang="en-US" sz="2500" baseline="-19000">
                <a:latin typeface="Times New Roman" pitchFamily="18" charset="0"/>
                <a:cs typeface="Times New Roman" pitchFamily="18" charset="0"/>
                <a:sym typeface="Times New Roman" pitchFamily="18" charset="0"/>
              </a:rPr>
              <a:t>p</a:t>
            </a:r>
            <a:endParaRPr lang="en-US"/>
          </a:p>
        </p:txBody>
      </p:sp>
      <p:sp>
        <p:nvSpPr>
          <p:cNvPr id="32835" name="Rectangle 67"/>
          <p:cNvSpPr>
            <a:spLocks/>
          </p:cNvSpPr>
          <p:nvPr/>
        </p:nvSpPr>
        <p:spPr bwMode="auto">
          <a:xfrm>
            <a:off x="10872788" y="5248275"/>
            <a:ext cx="741362"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W</a:t>
            </a:r>
            <a:r>
              <a:rPr lang="en-US" sz="2500" baseline="-19000">
                <a:latin typeface="Times New Roman" pitchFamily="18" charset="0"/>
                <a:cs typeface="Times New Roman" pitchFamily="18" charset="0"/>
                <a:sym typeface="Times New Roman" pitchFamily="18" charset="0"/>
              </a:rPr>
              <a:t>m</a:t>
            </a:r>
            <a:endParaRPr lang="en-US"/>
          </a:p>
        </p:txBody>
      </p:sp>
      <p:grpSp>
        <p:nvGrpSpPr>
          <p:cNvPr id="32836" name="Group 68"/>
          <p:cNvGrpSpPr>
            <a:grpSpLocks/>
          </p:cNvGrpSpPr>
          <p:nvPr/>
        </p:nvGrpSpPr>
        <p:grpSpPr bwMode="auto">
          <a:xfrm>
            <a:off x="10131425" y="1870075"/>
            <a:ext cx="1985963" cy="2009775"/>
            <a:chOff x="0" y="0"/>
            <a:chExt cx="157" cy="159"/>
          </a:xfrm>
        </p:grpSpPr>
        <p:sp>
          <p:nvSpPr>
            <p:cNvPr id="32837" name="AutoShape 69"/>
            <p:cNvSpPr>
              <a:spLocks/>
            </p:cNvSpPr>
            <p:nvPr/>
          </p:nvSpPr>
          <p:spPr bwMode="auto">
            <a:xfrm>
              <a:off x="-1" y="6"/>
              <a:ext cx="157" cy="145"/>
            </a:xfrm>
            <a:custGeom>
              <a:avLst/>
              <a:gdLst>
                <a:gd name="T0" fmla="+- 0 10821 43"/>
                <a:gd name="T1" fmla="*/ T0 w 21557"/>
                <a:gd name="T2" fmla="*/ 10786 h 21573"/>
                <a:gd name="T3" fmla="+- 0 10821 43"/>
                <a:gd name="T4" fmla="*/ T3 w 21557"/>
                <a:gd name="T5" fmla="*/ 10786 h 21573"/>
                <a:gd name="T6" fmla="+- 0 10821 43"/>
                <a:gd name="T7" fmla="*/ T6 w 21557"/>
                <a:gd name="T8" fmla="*/ 10786 h 21573"/>
                <a:gd name="T9" fmla="+- 0 10821 43"/>
                <a:gd name="T10" fmla="*/ T9 w 21557"/>
                <a:gd name="T11" fmla="*/ 10786 h 21573"/>
              </a:gdLst>
              <a:ahLst/>
              <a:cxnLst>
                <a:cxn ang="0">
                  <a:pos x="T1" y="T2"/>
                </a:cxn>
                <a:cxn ang="0">
                  <a:pos x="T4" y="T5"/>
                </a:cxn>
                <a:cxn ang="0">
                  <a:pos x="T7" y="T8"/>
                </a:cxn>
                <a:cxn ang="0">
                  <a:pos x="T10" y="T11"/>
                </a:cxn>
              </a:cxnLst>
              <a:rect l="0" t="0" r="r" b="b"/>
              <a:pathLst>
                <a:path w="21557" h="21573">
                  <a:moveTo>
                    <a:pt x="5522" y="985"/>
                  </a:moveTo>
                  <a:lnTo>
                    <a:pt x="2459" y="3613"/>
                  </a:lnTo>
                  <a:lnTo>
                    <a:pt x="1846" y="4270"/>
                  </a:lnTo>
                  <a:cubicBezTo>
                    <a:pt x="1437" y="5146"/>
                    <a:pt x="939" y="5981"/>
                    <a:pt x="620" y="6898"/>
                  </a:cubicBezTo>
                  <a:cubicBezTo>
                    <a:pt x="301" y="7829"/>
                    <a:pt x="1144" y="7405"/>
                    <a:pt x="416" y="7665"/>
                  </a:cubicBezTo>
                  <a:cubicBezTo>
                    <a:pt x="174" y="8459"/>
                    <a:pt x="263" y="8103"/>
                    <a:pt x="110" y="8760"/>
                  </a:cubicBezTo>
                  <a:cubicBezTo>
                    <a:pt x="-43" y="10184"/>
                    <a:pt x="8" y="9417"/>
                    <a:pt x="8" y="11060"/>
                  </a:cubicBezTo>
                  <a:cubicBezTo>
                    <a:pt x="46" y="12524"/>
                    <a:pt x="20" y="13989"/>
                    <a:pt x="110" y="15440"/>
                  </a:cubicBezTo>
                  <a:cubicBezTo>
                    <a:pt x="122" y="15673"/>
                    <a:pt x="110" y="16028"/>
                    <a:pt x="314" y="16097"/>
                  </a:cubicBezTo>
                  <a:cubicBezTo>
                    <a:pt x="735" y="16247"/>
                    <a:pt x="531" y="16138"/>
                    <a:pt x="927" y="16425"/>
                  </a:cubicBezTo>
                  <a:cubicBezTo>
                    <a:pt x="1246" y="16932"/>
                    <a:pt x="1335" y="17342"/>
                    <a:pt x="1846" y="17520"/>
                  </a:cubicBezTo>
                  <a:cubicBezTo>
                    <a:pt x="2037" y="17726"/>
                    <a:pt x="2293" y="17849"/>
                    <a:pt x="2459" y="18068"/>
                  </a:cubicBezTo>
                  <a:cubicBezTo>
                    <a:pt x="3020" y="18821"/>
                    <a:pt x="1986" y="17986"/>
                    <a:pt x="2867" y="18615"/>
                  </a:cubicBezTo>
                  <a:cubicBezTo>
                    <a:pt x="2931" y="18725"/>
                    <a:pt x="2982" y="18848"/>
                    <a:pt x="3071" y="18944"/>
                  </a:cubicBezTo>
                  <a:cubicBezTo>
                    <a:pt x="3161" y="19040"/>
                    <a:pt x="3301" y="19067"/>
                    <a:pt x="3378" y="19163"/>
                  </a:cubicBezTo>
                  <a:cubicBezTo>
                    <a:pt x="3812" y="19697"/>
                    <a:pt x="3952" y="20299"/>
                    <a:pt x="4501" y="20696"/>
                  </a:cubicBezTo>
                  <a:cubicBezTo>
                    <a:pt x="4642" y="21134"/>
                    <a:pt x="4501" y="21025"/>
                    <a:pt x="4910" y="21025"/>
                  </a:cubicBezTo>
                  <a:cubicBezTo>
                    <a:pt x="8178" y="21134"/>
                    <a:pt x="11446" y="21175"/>
                    <a:pt x="14714" y="21353"/>
                  </a:cubicBezTo>
                  <a:cubicBezTo>
                    <a:pt x="14842" y="21353"/>
                    <a:pt x="14905" y="21600"/>
                    <a:pt x="15020" y="21572"/>
                  </a:cubicBezTo>
                  <a:cubicBezTo>
                    <a:pt x="15288" y="21531"/>
                    <a:pt x="15416" y="21189"/>
                    <a:pt x="15633" y="21025"/>
                  </a:cubicBezTo>
                  <a:cubicBezTo>
                    <a:pt x="16233" y="20066"/>
                    <a:pt x="15888" y="20587"/>
                    <a:pt x="16654" y="20039"/>
                  </a:cubicBezTo>
                  <a:cubicBezTo>
                    <a:pt x="16910" y="19218"/>
                    <a:pt x="16539" y="20203"/>
                    <a:pt x="17063" y="19492"/>
                  </a:cubicBezTo>
                  <a:cubicBezTo>
                    <a:pt x="17127" y="19396"/>
                    <a:pt x="17165" y="19163"/>
                    <a:pt x="17165" y="19163"/>
                  </a:cubicBezTo>
                  <a:cubicBezTo>
                    <a:pt x="18391" y="17698"/>
                    <a:pt x="19718" y="16343"/>
                    <a:pt x="20842" y="14783"/>
                  </a:cubicBezTo>
                  <a:cubicBezTo>
                    <a:pt x="20931" y="14660"/>
                    <a:pt x="20637" y="14509"/>
                    <a:pt x="20637" y="14345"/>
                  </a:cubicBezTo>
                  <a:cubicBezTo>
                    <a:pt x="20612" y="13578"/>
                    <a:pt x="20612" y="12798"/>
                    <a:pt x="20739" y="12045"/>
                  </a:cubicBezTo>
                  <a:cubicBezTo>
                    <a:pt x="20880" y="11224"/>
                    <a:pt x="21454" y="11183"/>
                    <a:pt x="21454" y="10293"/>
                  </a:cubicBezTo>
                  <a:cubicBezTo>
                    <a:pt x="21557" y="7774"/>
                    <a:pt x="21557" y="8692"/>
                    <a:pt x="21557" y="7555"/>
                  </a:cubicBezTo>
                  <a:cubicBezTo>
                    <a:pt x="21416" y="7336"/>
                    <a:pt x="21288" y="7117"/>
                    <a:pt x="21148" y="6898"/>
                  </a:cubicBezTo>
                  <a:cubicBezTo>
                    <a:pt x="21071" y="6775"/>
                    <a:pt x="21084" y="6611"/>
                    <a:pt x="21046" y="6460"/>
                  </a:cubicBezTo>
                  <a:cubicBezTo>
                    <a:pt x="20931" y="6022"/>
                    <a:pt x="20778" y="5831"/>
                    <a:pt x="20433" y="5584"/>
                  </a:cubicBezTo>
                  <a:cubicBezTo>
                    <a:pt x="19986" y="4873"/>
                    <a:pt x="18965" y="4968"/>
                    <a:pt x="18288" y="4489"/>
                  </a:cubicBezTo>
                  <a:cubicBezTo>
                    <a:pt x="18199" y="3887"/>
                    <a:pt x="18135" y="3558"/>
                    <a:pt x="17676" y="3175"/>
                  </a:cubicBezTo>
                  <a:cubicBezTo>
                    <a:pt x="17484" y="3011"/>
                    <a:pt x="17063" y="2737"/>
                    <a:pt x="17063" y="2737"/>
                  </a:cubicBezTo>
                  <a:cubicBezTo>
                    <a:pt x="16591" y="1971"/>
                    <a:pt x="16105" y="1204"/>
                    <a:pt x="15633" y="438"/>
                  </a:cubicBezTo>
                  <a:cubicBezTo>
                    <a:pt x="15569" y="328"/>
                    <a:pt x="15416" y="314"/>
                    <a:pt x="15327" y="219"/>
                  </a:cubicBezTo>
                  <a:cubicBezTo>
                    <a:pt x="15276" y="164"/>
                    <a:pt x="15263" y="68"/>
                    <a:pt x="15225" y="0"/>
                  </a:cubicBezTo>
                  <a:lnTo>
                    <a:pt x="6135" y="985"/>
                  </a:lnTo>
                </a:path>
              </a:pathLst>
            </a:custGeom>
            <a:solidFill>
              <a:srgbClr val="F96A1B"/>
            </a:solidFill>
            <a:ln w="13546"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32838" name="Group 70"/>
            <p:cNvGrpSpPr>
              <a:grpSpLocks/>
            </p:cNvGrpSpPr>
            <p:nvPr/>
          </p:nvGrpSpPr>
          <p:grpSpPr bwMode="auto">
            <a:xfrm>
              <a:off x="0" y="0"/>
              <a:ext cx="157" cy="159"/>
              <a:chOff x="0" y="0"/>
              <a:chExt cx="157" cy="159"/>
            </a:xfrm>
          </p:grpSpPr>
          <p:sp>
            <p:nvSpPr>
              <p:cNvPr id="32839" name="AutoShape 71"/>
              <p:cNvSpPr>
                <a:spLocks/>
              </p:cNvSpPr>
              <p:nvPr/>
            </p:nvSpPr>
            <p:spPr bwMode="auto">
              <a:xfrm>
                <a:off x="0" y="0"/>
                <a:ext cx="157" cy="1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15" y="2093"/>
                    </a:moveTo>
                    <a:lnTo>
                      <a:pt x="5645" y="1246"/>
                    </a:lnTo>
                    <a:lnTo>
                      <a:pt x="6677" y="623"/>
                    </a:lnTo>
                    <a:lnTo>
                      <a:pt x="7454" y="0"/>
                    </a:lnTo>
                    <a:lnTo>
                      <a:pt x="8219" y="0"/>
                    </a:lnTo>
                    <a:lnTo>
                      <a:pt x="8996" y="0"/>
                    </a:lnTo>
                    <a:lnTo>
                      <a:pt x="9761" y="0"/>
                    </a:lnTo>
                    <a:lnTo>
                      <a:pt x="10538" y="0"/>
                    </a:lnTo>
                    <a:lnTo>
                      <a:pt x="15049" y="897"/>
                    </a:lnTo>
                    <a:lnTo>
                      <a:pt x="15164" y="1458"/>
                    </a:lnTo>
                    <a:lnTo>
                      <a:pt x="15164" y="2081"/>
                    </a:lnTo>
                    <a:lnTo>
                      <a:pt x="15164" y="2704"/>
                    </a:lnTo>
                    <a:lnTo>
                      <a:pt x="15164" y="3327"/>
                    </a:lnTo>
                    <a:lnTo>
                      <a:pt x="14642" y="3739"/>
                    </a:lnTo>
                    <a:lnTo>
                      <a:pt x="13877" y="4150"/>
                    </a:lnTo>
                    <a:lnTo>
                      <a:pt x="13622" y="4574"/>
                    </a:lnTo>
                    <a:lnTo>
                      <a:pt x="13367" y="5197"/>
                    </a:lnTo>
                    <a:lnTo>
                      <a:pt x="14132" y="5608"/>
                    </a:lnTo>
                    <a:lnTo>
                      <a:pt x="14909" y="5608"/>
                    </a:lnTo>
                    <a:lnTo>
                      <a:pt x="15674" y="5396"/>
                    </a:lnTo>
                    <a:lnTo>
                      <a:pt x="15674" y="4773"/>
                    </a:lnTo>
                    <a:lnTo>
                      <a:pt x="15674" y="4150"/>
                    </a:lnTo>
                    <a:lnTo>
                      <a:pt x="15941" y="3527"/>
                    </a:lnTo>
                    <a:lnTo>
                      <a:pt x="16719" y="3327"/>
                    </a:lnTo>
                    <a:lnTo>
                      <a:pt x="17483" y="3527"/>
                    </a:lnTo>
                    <a:lnTo>
                      <a:pt x="17738" y="3951"/>
                    </a:lnTo>
                    <a:lnTo>
                      <a:pt x="18261" y="4150"/>
                    </a:lnTo>
                    <a:lnTo>
                      <a:pt x="18503" y="4574"/>
                    </a:lnTo>
                    <a:lnTo>
                      <a:pt x="19025" y="4985"/>
                    </a:lnTo>
                    <a:lnTo>
                      <a:pt x="19803" y="5396"/>
                    </a:lnTo>
                    <a:lnTo>
                      <a:pt x="20045" y="5820"/>
                    </a:lnTo>
                    <a:lnTo>
                      <a:pt x="20045" y="6443"/>
                    </a:lnTo>
                    <a:lnTo>
                      <a:pt x="20312" y="7067"/>
                    </a:lnTo>
                    <a:lnTo>
                      <a:pt x="20822" y="7690"/>
                    </a:lnTo>
                    <a:lnTo>
                      <a:pt x="21345" y="8101"/>
                    </a:lnTo>
                    <a:lnTo>
                      <a:pt x="21600" y="8724"/>
                    </a:lnTo>
                    <a:lnTo>
                      <a:pt x="21600" y="9347"/>
                    </a:lnTo>
                    <a:lnTo>
                      <a:pt x="21600" y="9971"/>
                    </a:lnTo>
                    <a:lnTo>
                      <a:pt x="21345" y="10594"/>
                    </a:lnTo>
                    <a:lnTo>
                      <a:pt x="20822" y="11005"/>
                    </a:lnTo>
                    <a:lnTo>
                      <a:pt x="20045" y="11217"/>
                    </a:lnTo>
                    <a:lnTo>
                      <a:pt x="20045" y="10594"/>
                    </a:lnTo>
                    <a:lnTo>
                      <a:pt x="19535" y="9971"/>
                    </a:lnTo>
                    <a:lnTo>
                      <a:pt x="18770" y="9971"/>
                    </a:lnTo>
                    <a:lnTo>
                      <a:pt x="17993" y="9759"/>
                    </a:lnTo>
                    <a:lnTo>
                      <a:pt x="17229" y="9559"/>
                    </a:lnTo>
                    <a:lnTo>
                      <a:pt x="17738" y="10183"/>
                    </a:lnTo>
                    <a:lnTo>
                      <a:pt x="17993" y="10806"/>
                    </a:lnTo>
                    <a:lnTo>
                      <a:pt x="18261" y="11429"/>
                    </a:lnTo>
                    <a:lnTo>
                      <a:pt x="19025" y="11628"/>
                    </a:lnTo>
                    <a:lnTo>
                      <a:pt x="19803" y="12040"/>
                    </a:lnTo>
                    <a:lnTo>
                      <a:pt x="19803" y="12463"/>
                    </a:lnTo>
                    <a:lnTo>
                      <a:pt x="19803" y="13087"/>
                    </a:lnTo>
                    <a:lnTo>
                      <a:pt x="20312" y="13710"/>
                    </a:lnTo>
                    <a:lnTo>
                      <a:pt x="20580" y="14333"/>
                    </a:lnTo>
                    <a:lnTo>
                      <a:pt x="20580" y="14956"/>
                    </a:lnTo>
                    <a:lnTo>
                      <a:pt x="20312" y="15579"/>
                    </a:lnTo>
                    <a:lnTo>
                      <a:pt x="19535" y="15991"/>
                    </a:lnTo>
                    <a:lnTo>
                      <a:pt x="18770" y="16402"/>
                    </a:lnTo>
                    <a:lnTo>
                      <a:pt x="17980" y="18147"/>
                    </a:lnTo>
                    <a:lnTo>
                      <a:pt x="16961" y="18484"/>
                    </a:lnTo>
                    <a:lnTo>
                      <a:pt x="16184" y="18484"/>
                    </a:lnTo>
                    <a:lnTo>
                      <a:pt x="15941" y="17860"/>
                    </a:lnTo>
                    <a:lnTo>
                      <a:pt x="15419" y="17860"/>
                    </a:lnTo>
                    <a:lnTo>
                      <a:pt x="14909" y="17237"/>
                    </a:lnTo>
                    <a:lnTo>
                      <a:pt x="14132" y="16826"/>
                    </a:lnTo>
                    <a:lnTo>
                      <a:pt x="13367" y="16402"/>
                    </a:lnTo>
                    <a:lnTo>
                      <a:pt x="12858" y="16826"/>
                    </a:lnTo>
                    <a:lnTo>
                      <a:pt x="13100" y="17449"/>
                    </a:lnTo>
                    <a:lnTo>
                      <a:pt x="13622" y="17648"/>
                    </a:lnTo>
                    <a:lnTo>
                      <a:pt x="14400" y="18072"/>
                    </a:lnTo>
                    <a:lnTo>
                      <a:pt x="14642" y="18695"/>
                    </a:lnTo>
                    <a:lnTo>
                      <a:pt x="14642" y="19319"/>
                    </a:lnTo>
                    <a:lnTo>
                      <a:pt x="14642" y="19929"/>
                    </a:lnTo>
                    <a:lnTo>
                      <a:pt x="14642" y="20353"/>
                    </a:lnTo>
                    <a:lnTo>
                      <a:pt x="14400" y="20976"/>
                    </a:lnTo>
                    <a:lnTo>
                      <a:pt x="13877" y="21176"/>
                    </a:lnTo>
                    <a:lnTo>
                      <a:pt x="13100" y="21388"/>
                    </a:lnTo>
                    <a:lnTo>
                      <a:pt x="12335" y="21388"/>
                    </a:lnTo>
                    <a:lnTo>
                      <a:pt x="11558" y="21388"/>
                    </a:lnTo>
                    <a:lnTo>
                      <a:pt x="10780" y="21388"/>
                    </a:lnTo>
                    <a:lnTo>
                      <a:pt x="10016" y="21600"/>
                    </a:lnTo>
                    <a:lnTo>
                      <a:pt x="9238" y="21600"/>
                    </a:lnTo>
                    <a:lnTo>
                      <a:pt x="8474" y="21600"/>
                    </a:lnTo>
                    <a:lnTo>
                      <a:pt x="7696" y="21388"/>
                    </a:lnTo>
                    <a:lnTo>
                      <a:pt x="6919" y="21176"/>
                    </a:lnTo>
                    <a:lnTo>
                      <a:pt x="6155" y="20976"/>
                    </a:lnTo>
                    <a:lnTo>
                      <a:pt x="5645" y="20553"/>
                    </a:lnTo>
                    <a:lnTo>
                      <a:pt x="4867" y="20553"/>
                    </a:lnTo>
                    <a:lnTo>
                      <a:pt x="4613" y="19929"/>
                    </a:lnTo>
                    <a:lnTo>
                      <a:pt x="5135" y="19518"/>
                    </a:lnTo>
                    <a:lnTo>
                      <a:pt x="5912" y="19518"/>
                    </a:lnTo>
                    <a:lnTo>
                      <a:pt x="6422" y="18895"/>
                    </a:lnTo>
                    <a:lnTo>
                      <a:pt x="6919" y="18272"/>
                    </a:lnTo>
                    <a:lnTo>
                      <a:pt x="7454" y="17860"/>
                    </a:lnTo>
                    <a:lnTo>
                      <a:pt x="7454" y="17237"/>
                    </a:lnTo>
                    <a:lnTo>
                      <a:pt x="6919" y="16826"/>
                    </a:lnTo>
                    <a:lnTo>
                      <a:pt x="6155" y="17237"/>
                    </a:lnTo>
                    <a:lnTo>
                      <a:pt x="5645" y="17860"/>
                    </a:lnTo>
                    <a:lnTo>
                      <a:pt x="5645" y="18484"/>
                    </a:lnTo>
                    <a:lnTo>
                      <a:pt x="4867" y="18484"/>
                    </a:lnTo>
                    <a:lnTo>
                      <a:pt x="4103" y="18695"/>
                    </a:lnTo>
                    <a:lnTo>
                      <a:pt x="3326" y="18484"/>
                    </a:lnTo>
                    <a:lnTo>
                      <a:pt x="3083" y="17860"/>
                    </a:lnTo>
                    <a:lnTo>
                      <a:pt x="2561" y="17449"/>
                    </a:lnTo>
                    <a:lnTo>
                      <a:pt x="2051" y="17025"/>
                    </a:lnTo>
                    <a:lnTo>
                      <a:pt x="1541" y="16402"/>
                    </a:lnTo>
                    <a:lnTo>
                      <a:pt x="1006" y="16203"/>
                    </a:lnTo>
                    <a:lnTo>
                      <a:pt x="203" y="15517"/>
                    </a:lnTo>
                    <a:lnTo>
                      <a:pt x="0" y="13909"/>
                    </a:lnTo>
                    <a:lnTo>
                      <a:pt x="0" y="13286"/>
                    </a:lnTo>
                    <a:lnTo>
                      <a:pt x="0" y="12663"/>
                    </a:lnTo>
                    <a:lnTo>
                      <a:pt x="0" y="12040"/>
                    </a:lnTo>
                    <a:lnTo>
                      <a:pt x="0" y="11429"/>
                    </a:lnTo>
                    <a:lnTo>
                      <a:pt x="0" y="11005"/>
                    </a:lnTo>
                    <a:lnTo>
                      <a:pt x="764" y="10806"/>
                    </a:lnTo>
                    <a:lnTo>
                      <a:pt x="1541" y="10806"/>
                    </a:lnTo>
                    <a:lnTo>
                      <a:pt x="2306" y="10806"/>
                    </a:lnTo>
                    <a:lnTo>
                      <a:pt x="3083" y="11217"/>
                    </a:lnTo>
                    <a:lnTo>
                      <a:pt x="3835" y="11429"/>
                    </a:lnTo>
                    <a:lnTo>
                      <a:pt x="4358" y="11429"/>
                    </a:lnTo>
                    <a:lnTo>
                      <a:pt x="4358" y="11005"/>
                    </a:lnTo>
                    <a:lnTo>
                      <a:pt x="3835" y="10806"/>
                    </a:lnTo>
                    <a:lnTo>
                      <a:pt x="3083" y="10594"/>
                    </a:lnTo>
                    <a:lnTo>
                      <a:pt x="2561" y="10382"/>
                    </a:lnTo>
                    <a:lnTo>
                      <a:pt x="1784" y="10183"/>
                    </a:lnTo>
                    <a:lnTo>
                      <a:pt x="1541" y="9759"/>
                    </a:lnTo>
                    <a:lnTo>
                      <a:pt x="1006" y="9759"/>
                    </a:lnTo>
                    <a:lnTo>
                      <a:pt x="496" y="9136"/>
                    </a:lnTo>
                    <a:lnTo>
                      <a:pt x="242" y="8512"/>
                    </a:lnTo>
                    <a:lnTo>
                      <a:pt x="764" y="8313"/>
                    </a:lnTo>
                    <a:lnTo>
                      <a:pt x="1006" y="7889"/>
                    </a:lnTo>
                    <a:lnTo>
                      <a:pt x="1541" y="7478"/>
                    </a:lnTo>
                    <a:lnTo>
                      <a:pt x="2051" y="6855"/>
                    </a:lnTo>
                    <a:lnTo>
                      <a:pt x="2051" y="6231"/>
                    </a:lnTo>
                    <a:lnTo>
                      <a:pt x="2051" y="5608"/>
                    </a:lnTo>
                    <a:lnTo>
                      <a:pt x="2051" y="4985"/>
                    </a:lnTo>
                    <a:lnTo>
                      <a:pt x="2051" y="4362"/>
                    </a:lnTo>
                    <a:lnTo>
                      <a:pt x="2816" y="3951"/>
                    </a:lnTo>
                    <a:lnTo>
                      <a:pt x="3593" y="3951"/>
                    </a:lnTo>
                    <a:lnTo>
                      <a:pt x="4358" y="4362"/>
                    </a:lnTo>
                    <a:lnTo>
                      <a:pt x="5135" y="4574"/>
                    </a:lnTo>
                    <a:lnTo>
                      <a:pt x="5912" y="4773"/>
                    </a:lnTo>
                    <a:lnTo>
                      <a:pt x="6422" y="5197"/>
                    </a:lnTo>
                    <a:lnTo>
                      <a:pt x="6422" y="4773"/>
                    </a:lnTo>
                    <a:lnTo>
                      <a:pt x="6422" y="4150"/>
                    </a:lnTo>
                    <a:lnTo>
                      <a:pt x="6422" y="3527"/>
                    </a:lnTo>
                    <a:lnTo>
                      <a:pt x="5415" y="2093"/>
                    </a:lnTo>
                  </a:path>
                </a:pathLst>
              </a:custGeom>
              <a:solidFill>
                <a:srgbClr val="F96A1B"/>
              </a:solidFill>
              <a:ln w="1806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840" name="AutoShape 72"/>
              <p:cNvSpPr>
                <a:spLocks/>
              </p:cNvSpPr>
              <p:nvPr/>
            </p:nvSpPr>
            <p:spPr bwMode="auto">
              <a:xfrm>
                <a:off x="47" y="68"/>
                <a:ext cx="13" cy="14"/>
              </a:xfrm>
              <a:custGeom>
                <a:avLst/>
                <a:gdLst>
                  <a:gd name="T0" fmla="*/ 10551 w 21102"/>
                  <a:gd name="T1" fmla="+- 0 11162 725"/>
                  <a:gd name="T2" fmla="*/ 11162 h 20875"/>
                  <a:gd name="T3" fmla="*/ 10551 w 21102"/>
                  <a:gd name="T4" fmla="+- 0 11162 725"/>
                  <a:gd name="T5" fmla="*/ 11162 h 20875"/>
                  <a:gd name="T6" fmla="*/ 10551 w 21102"/>
                  <a:gd name="T7" fmla="+- 0 11162 725"/>
                  <a:gd name="T8" fmla="*/ 11162 h 20875"/>
                  <a:gd name="T9" fmla="*/ 10551 w 21102"/>
                  <a:gd name="T10" fmla="+- 0 11162 725"/>
                  <a:gd name="T11" fmla="*/ 11162 h 20875"/>
                </a:gdLst>
                <a:ahLst/>
                <a:cxnLst>
                  <a:cxn ang="0">
                    <a:pos x="T0" y="T2"/>
                  </a:cxn>
                  <a:cxn ang="0">
                    <a:pos x="T3" y="T5"/>
                  </a:cxn>
                  <a:cxn ang="0">
                    <a:pos x="T6" y="T8"/>
                  </a:cxn>
                  <a:cxn ang="0">
                    <a:pos x="T9" y="T11"/>
                  </a:cxn>
                </a:cxnLst>
                <a:rect l="0" t="0" r="r" b="b"/>
                <a:pathLst>
                  <a:path w="21102" h="20875">
                    <a:moveTo>
                      <a:pt x="3655" y="3189"/>
                    </a:moveTo>
                    <a:cubicBezTo>
                      <a:pt x="830" y="6958"/>
                      <a:pt x="830" y="10872"/>
                      <a:pt x="0" y="15221"/>
                    </a:cubicBezTo>
                    <a:cubicBezTo>
                      <a:pt x="2492" y="18120"/>
                      <a:pt x="15286" y="20295"/>
                      <a:pt x="18443" y="20875"/>
                    </a:cubicBezTo>
                    <a:cubicBezTo>
                      <a:pt x="19273" y="20295"/>
                      <a:pt x="18775" y="19135"/>
                      <a:pt x="19273" y="18410"/>
                    </a:cubicBezTo>
                    <a:cubicBezTo>
                      <a:pt x="19772" y="17540"/>
                      <a:pt x="20270" y="16670"/>
                      <a:pt x="21101" y="16091"/>
                    </a:cubicBezTo>
                    <a:cubicBezTo>
                      <a:pt x="21101" y="14351"/>
                      <a:pt x="21600" y="10582"/>
                      <a:pt x="19273" y="7972"/>
                    </a:cubicBezTo>
                    <a:cubicBezTo>
                      <a:pt x="16947" y="1304"/>
                      <a:pt x="14289" y="1739"/>
                      <a:pt x="7310" y="-1"/>
                    </a:cubicBezTo>
                    <a:cubicBezTo>
                      <a:pt x="4652" y="-725"/>
                      <a:pt x="4818" y="724"/>
                      <a:pt x="3655" y="3189"/>
                    </a:cubicBezTo>
                    <a:close/>
                  </a:path>
                </a:pathLst>
              </a:custGeom>
              <a:solidFill>
                <a:srgbClr val="F96A1B"/>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841" name="AutoShape 73"/>
              <p:cNvSpPr>
                <a:spLocks/>
              </p:cNvSpPr>
              <p:nvPr/>
            </p:nvSpPr>
            <p:spPr bwMode="auto">
              <a:xfrm>
                <a:off x="103" y="80"/>
                <a:ext cx="12" cy="15"/>
              </a:xfrm>
              <a:custGeom>
                <a:avLst/>
                <a:gdLst>
                  <a:gd name="T0" fmla="+- 0 11047 989"/>
                  <a:gd name="T1" fmla="*/ T0 w 20116"/>
                  <a:gd name="T2" fmla="*/ 10425 h 20851"/>
                  <a:gd name="T3" fmla="+- 0 11047 989"/>
                  <a:gd name="T4" fmla="*/ T3 w 20116"/>
                  <a:gd name="T5" fmla="*/ 10425 h 20851"/>
                  <a:gd name="T6" fmla="+- 0 11047 989"/>
                  <a:gd name="T7" fmla="*/ T6 w 20116"/>
                  <a:gd name="T8" fmla="*/ 10425 h 20851"/>
                  <a:gd name="T9" fmla="+- 0 11047 989"/>
                  <a:gd name="T10" fmla="*/ T9 w 20116"/>
                  <a:gd name="T11" fmla="*/ 10425 h 20851"/>
                </a:gdLst>
                <a:ahLst/>
                <a:cxnLst>
                  <a:cxn ang="0">
                    <a:pos x="T1" y="T2"/>
                  </a:cxn>
                  <a:cxn ang="0">
                    <a:pos x="T4" y="T5"/>
                  </a:cxn>
                  <a:cxn ang="0">
                    <a:pos x="T7" y="T8"/>
                  </a:cxn>
                  <a:cxn ang="0">
                    <a:pos x="T10" y="T11"/>
                  </a:cxn>
                </a:cxnLst>
                <a:rect l="0" t="0" r="r" b="b"/>
                <a:pathLst>
                  <a:path w="20116" h="20851">
                    <a:moveTo>
                      <a:pt x="2803" y="3065"/>
                    </a:moveTo>
                    <a:cubicBezTo>
                      <a:pt x="4122" y="6270"/>
                      <a:pt x="8574" y="17280"/>
                      <a:pt x="11047" y="20067"/>
                    </a:cubicBezTo>
                    <a:cubicBezTo>
                      <a:pt x="13191" y="20624"/>
                      <a:pt x="15334" y="21600"/>
                      <a:pt x="17478" y="20067"/>
                    </a:cubicBezTo>
                    <a:cubicBezTo>
                      <a:pt x="18302" y="19509"/>
                      <a:pt x="17807" y="18394"/>
                      <a:pt x="18302" y="17698"/>
                    </a:cubicBezTo>
                    <a:cubicBezTo>
                      <a:pt x="18797" y="16861"/>
                      <a:pt x="19291" y="16025"/>
                      <a:pt x="20116" y="15468"/>
                    </a:cubicBezTo>
                    <a:cubicBezTo>
                      <a:pt x="20116" y="13796"/>
                      <a:pt x="20611" y="10172"/>
                      <a:pt x="18302" y="7664"/>
                    </a:cubicBezTo>
                    <a:cubicBezTo>
                      <a:pt x="15994" y="1254"/>
                      <a:pt x="13356" y="1672"/>
                      <a:pt x="6430" y="0"/>
                    </a:cubicBezTo>
                    <a:cubicBezTo>
                      <a:pt x="5276" y="278"/>
                      <a:pt x="824" y="1532"/>
                      <a:pt x="0" y="1532"/>
                    </a:cubicBezTo>
                    <a:cubicBezTo>
                      <a:pt x="-989" y="1532"/>
                      <a:pt x="1978" y="278"/>
                      <a:pt x="2803" y="696"/>
                    </a:cubicBezTo>
                    <a:cubicBezTo>
                      <a:pt x="3627" y="1114"/>
                      <a:pt x="2803" y="2229"/>
                      <a:pt x="2803" y="3065"/>
                    </a:cubicBezTo>
                    <a:close/>
                  </a:path>
                </a:pathLst>
              </a:custGeom>
              <a:solidFill>
                <a:srgbClr val="F96A1B"/>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42" name="AutoShape 74"/>
              <p:cNvSpPr>
                <a:spLocks/>
              </p:cNvSpPr>
              <p:nvPr/>
            </p:nvSpPr>
            <p:spPr bwMode="auto">
              <a:xfrm rot="3520280">
                <a:off x="70" y="40"/>
                <a:ext cx="16" cy="15"/>
              </a:xfrm>
              <a:custGeom>
                <a:avLst/>
                <a:gdLst>
                  <a:gd name="T0" fmla="*/ 10800 w 21600"/>
                  <a:gd name="T1" fmla="+- 0 10800 717"/>
                  <a:gd name="T2" fmla="*/ 10800 h 20167"/>
                  <a:gd name="T3" fmla="*/ 10800 w 21600"/>
                  <a:gd name="T4" fmla="+- 0 10800 717"/>
                  <a:gd name="T5" fmla="*/ 10800 h 20167"/>
                  <a:gd name="T6" fmla="*/ 10800 w 21600"/>
                  <a:gd name="T7" fmla="+- 0 10800 717"/>
                  <a:gd name="T8" fmla="*/ 10800 h 20167"/>
                  <a:gd name="T9" fmla="*/ 10800 w 21600"/>
                  <a:gd name="T10" fmla="+- 0 10800 717"/>
                  <a:gd name="T11" fmla="*/ 10800 h 20167"/>
                </a:gdLst>
                <a:ahLst/>
                <a:cxnLst>
                  <a:cxn ang="0">
                    <a:pos x="T0" y="T2"/>
                  </a:cxn>
                  <a:cxn ang="0">
                    <a:pos x="T3" y="T5"/>
                  </a:cxn>
                  <a:cxn ang="0">
                    <a:pos x="T6" y="T8"/>
                  </a:cxn>
                  <a:cxn ang="0">
                    <a:pos x="T9" y="T11"/>
                  </a:cxn>
                </a:cxnLst>
                <a:rect l="0" t="0" r="r" b="b"/>
                <a:pathLst>
                  <a:path w="21600" h="20167">
                    <a:moveTo>
                      <a:pt x="2862" y="3149"/>
                    </a:moveTo>
                    <a:cubicBezTo>
                      <a:pt x="650" y="6616"/>
                      <a:pt x="650" y="10216"/>
                      <a:pt x="0" y="14216"/>
                    </a:cubicBezTo>
                    <a:cubicBezTo>
                      <a:pt x="1431" y="19149"/>
                      <a:pt x="4814" y="18749"/>
                      <a:pt x="9368" y="19416"/>
                    </a:cubicBezTo>
                    <a:cubicBezTo>
                      <a:pt x="11060" y="19949"/>
                      <a:pt x="12751" y="20883"/>
                      <a:pt x="14443" y="19416"/>
                    </a:cubicBezTo>
                    <a:cubicBezTo>
                      <a:pt x="15614" y="18749"/>
                      <a:pt x="15354" y="16083"/>
                      <a:pt x="16525" y="15016"/>
                    </a:cubicBezTo>
                    <a:cubicBezTo>
                      <a:pt x="17956" y="13816"/>
                      <a:pt x="19908" y="13549"/>
                      <a:pt x="21600" y="12749"/>
                    </a:cubicBezTo>
                    <a:cubicBezTo>
                      <a:pt x="19778" y="10349"/>
                      <a:pt x="8848" y="2216"/>
                      <a:pt x="5725" y="216"/>
                    </a:cubicBezTo>
                    <a:cubicBezTo>
                      <a:pt x="3253" y="-717"/>
                      <a:pt x="3383" y="349"/>
                      <a:pt x="2862" y="883"/>
                    </a:cubicBezTo>
                    <a:cubicBezTo>
                      <a:pt x="3513" y="1283"/>
                      <a:pt x="2862" y="2349"/>
                      <a:pt x="2862" y="3149"/>
                    </a:cubicBezTo>
                    <a:close/>
                  </a:path>
                </a:pathLst>
              </a:custGeom>
              <a:solidFill>
                <a:srgbClr val="F96A1B"/>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2843" name="AutoShape 75"/>
              <p:cNvSpPr>
                <a:spLocks/>
              </p:cNvSpPr>
              <p:nvPr/>
            </p:nvSpPr>
            <p:spPr bwMode="auto">
              <a:xfrm>
                <a:off x="38" y="101"/>
                <a:ext cx="17" cy="14"/>
              </a:xfrm>
              <a:custGeom>
                <a:avLst/>
                <a:gdLst>
                  <a:gd name="T0" fmla="+- 0 10864 129"/>
                  <a:gd name="T1" fmla="*/ T0 w 21471"/>
                  <a:gd name="T2" fmla="*/ 10425 h 20851"/>
                  <a:gd name="T3" fmla="+- 0 10864 129"/>
                  <a:gd name="T4" fmla="*/ T3 w 21471"/>
                  <a:gd name="T5" fmla="*/ 10425 h 20851"/>
                  <a:gd name="T6" fmla="+- 0 10864 129"/>
                  <a:gd name="T7" fmla="*/ T6 w 21471"/>
                  <a:gd name="T8" fmla="*/ 10425 h 20851"/>
                  <a:gd name="T9" fmla="+- 0 10864 129"/>
                  <a:gd name="T10" fmla="*/ T9 w 21471"/>
                  <a:gd name="T11" fmla="*/ 10425 h 20851"/>
                </a:gdLst>
                <a:ahLst/>
                <a:cxnLst>
                  <a:cxn ang="0">
                    <a:pos x="T1" y="T2"/>
                  </a:cxn>
                  <a:cxn ang="0">
                    <a:pos x="T4" y="T5"/>
                  </a:cxn>
                  <a:cxn ang="0">
                    <a:pos x="T7" y="T8"/>
                  </a:cxn>
                  <a:cxn ang="0">
                    <a:pos x="T10" y="T11"/>
                  </a:cxn>
                </a:cxnLst>
                <a:rect l="0" t="0" r="r" b="b"/>
                <a:pathLst>
                  <a:path w="21471" h="20851">
                    <a:moveTo>
                      <a:pt x="2845" y="3065"/>
                    </a:moveTo>
                    <a:cubicBezTo>
                      <a:pt x="647" y="6689"/>
                      <a:pt x="647" y="10451"/>
                      <a:pt x="0" y="14632"/>
                    </a:cubicBezTo>
                    <a:cubicBezTo>
                      <a:pt x="1423" y="19788"/>
                      <a:pt x="4785" y="19370"/>
                      <a:pt x="9312" y="20067"/>
                    </a:cubicBezTo>
                    <a:cubicBezTo>
                      <a:pt x="10994" y="20624"/>
                      <a:pt x="12675" y="21600"/>
                      <a:pt x="14357" y="20067"/>
                    </a:cubicBezTo>
                    <a:cubicBezTo>
                      <a:pt x="15003" y="19509"/>
                      <a:pt x="14615" y="18394"/>
                      <a:pt x="15003" y="17698"/>
                    </a:cubicBezTo>
                    <a:cubicBezTo>
                      <a:pt x="15391" y="16861"/>
                      <a:pt x="15779" y="16025"/>
                      <a:pt x="16426" y="15468"/>
                    </a:cubicBezTo>
                    <a:cubicBezTo>
                      <a:pt x="17849" y="14214"/>
                      <a:pt x="19789" y="13935"/>
                      <a:pt x="21471" y="13099"/>
                    </a:cubicBezTo>
                    <a:cubicBezTo>
                      <a:pt x="16426" y="10451"/>
                      <a:pt x="13710" y="13935"/>
                      <a:pt x="15003" y="7664"/>
                    </a:cubicBezTo>
                    <a:cubicBezTo>
                      <a:pt x="13193" y="1254"/>
                      <a:pt x="11123" y="1672"/>
                      <a:pt x="5691" y="0"/>
                    </a:cubicBezTo>
                    <a:cubicBezTo>
                      <a:pt x="4785" y="278"/>
                      <a:pt x="1293" y="1532"/>
                      <a:pt x="647" y="1532"/>
                    </a:cubicBezTo>
                    <a:cubicBezTo>
                      <a:pt x="-129" y="1532"/>
                      <a:pt x="2199" y="278"/>
                      <a:pt x="2845" y="696"/>
                    </a:cubicBezTo>
                    <a:cubicBezTo>
                      <a:pt x="3492" y="1114"/>
                      <a:pt x="2845" y="2229"/>
                      <a:pt x="2845" y="3065"/>
                    </a:cubicBezTo>
                    <a:close/>
                  </a:path>
                </a:pathLst>
              </a:custGeom>
              <a:solidFill>
                <a:srgbClr val="F96A1B"/>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grpSp>
      <p:grpSp>
        <p:nvGrpSpPr>
          <p:cNvPr id="32844" name="Group 76"/>
          <p:cNvGrpSpPr>
            <a:grpSpLocks/>
          </p:cNvGrpSpPr>
          <p:nvPr/>
        </p:nvGrpSpPr>
        <p:grpSpPr bwMode="auto">
          <a:xfrm>
            <a:off x="9210675" y="1063625"/>
            <a:ext cx="2867025" cy="1204913"/>
            <a:chOff x="0" y="0"/>
            <a:chExt cx="226" cy="95"/>
          </a:xfrm>
        </p:grpSpPr>
        <p:sp>
          <p:nvSpPr>
            <p:cNvPr id="32845" name="Rectangle 77"/>
            <p:cNvSpPr>
              <a:spLocks/>
            </p:cNvSpPr>
            <p:nvPr/>
          </p:nvSpPr>
          <p:spPr bwMode="auto">
            <a:xfrm>
              <a:off x="0" y="0"/>
              <a:ext cx="226" cy="53"/>
            </a:xfrm>
            <a:prstGeom prst="rect">
              <a:avLst/>
            </a:pr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a:solidFill>
                    <a:srgbClr val="FF0000"/>
                  </a:solidFill>
                  <a:latin typeface="Times New Roman" pitchFamily="18" charset="0"/>
                  <a:cs typeface="Times New Roman" pitchFamily="18" charset="0"/>
                  <a:sym typeface="Times New Roman" pitchFamily="18" charset="0"/>
                </a:rPr>
                <a:t>Free moisture</a:t>
              </a:r>
              <a:endParaRPr lang="en-US"/>
            </a:p>
          </p:txBody>
        </p:sp>
        <p:sp>
          <p:nvSpPr>
            <p:cNvPr id="32846" name="AutoShape 78"/>
            <p:cNvSpPr>
              <a:spLocks/>
            </p:cNvSpPr>
            <p:nvPr/>
          </p:nvSpPr>
          <p:spPr bwMode="auto">
            <a:xfrm>
              <a:off x="83" y="52"/>
              <a:ext cx="24" cy="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2777" y="13606"/>
                  </a:lnTo>
                  <a:lnTo>
                    <a:pt x="0" y="21600"/>
                  </a:lnTo>
                </a:path>
              </a:pathLst>
            </a:custGeom>
            <a:solidFill>
              <a:srgbClr val="000000">
                <a:alpha val="0"/>
              </a:srgbClr>
            </a:solidFill>
            <a:ln w="40640" cap="flat" cmpd="sng">
              <a:solidFill>
                <a:srgbClr val="FF0000"/>
              </a:solidFill>
              <a:prstDash val="solid"/>
              <a:round/>
              <a:headEn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32847" name="Rectangle 79"/>
          <p:cNvSpPr>
            <a:spLocks/>
          </p:cNvSpPr>
          <p:nvPr/>
        </p:nvSpPr>
        <p:spPr bwMode="auto">
          <a:xfrm>
            <a:off x="3351213" y="5729288"/>
            <a:ext cx="25654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Moisture content </a:t>
            </a:r>
            <a:endParaRPr lang="en-US"/>
          </a:p>
        </p:txBody>
      </p:sp>
      <p:sp>
        <p:nvSpPr>
          <p:cNvPr id="32848" name="Rectangle 80"/>
          <p:cNvSpPr>
            <a:spLocks/>
          </p:cNvSpPr>
          <p:nvPr/>
        </p:nvSpPr>
        <p:spPr bwMode="auto">
          <a:xfrm>
            <a:off x="6699250" y="5729288"/>
            <a:ext cx="18097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solidFill>
                  <a:srgbClr val="FF0000"/>
                </a:solidFill>
                <a:latin typeface="Times New Roman" pitchFamily="18" charset="0"/>
                <a:cs typeface="Times New Roman" pitchFamily="18" charset="0"/>
                <a:sym typeface="Times New Roman" pitchFamily="18" charset="0"/>
              </a:rPr>
              <a:t>Absorption</a:t>
            </a:r>
            <a:r>
              <a:rPr lang="en-US" sz="2500">
                <a:latin typeface="Times New Roman" pitchFamily="18" charset="0"/>
                <a:cs typeface="Times New Roman" pitchFamily="18" charset="0"/>
                <a:sym typeface="Times New Roman" pitchFamily="18" charset="0"/>
              </a:rPr>
              <a:t> </a:t>
            </a:r>
            <a:endParaRPr lang="en-US"/>
          </a:p>
        </p:txBody>
      </p:sp>
      <p:pic>
        <p:nvPicPr>
          <p:cNvPr id="32849" name="Picture 81" descr="image29.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4188" y="6242050"/>
            <a:ext cx="215900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850" name="Rectangle 82"/>
          <p:cNvSpPr>
            <a:spLocks/>
          </p:cNvSpPr>
          <p:nvPr/>
        </p:nvSpPr>
        <p:spPr bwMode="auto">
          <a:xfrm>
            <a:off x="10082213" y="5729288"/>
            <a:ext cx="256381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Moisture content </a:t>
            </a:r>
            <a:endParaRPr lang="en-US"/>
          </a:p>
        </p:txBody>
      </p:sp>
      <p:pic>
        <p:nvPicPr>
          <p:cNvPr id="32851" name="Picture 83" descr="image30.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96525" y="6242050"/>
            <a:ext cx="1998663"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852" name="Rectangle 84"/>
          <p:cNvSpPr>
            <a:spLocks/>
          </p:cNvSpPr>
          <p:nvPr/>
        </p:nvSpPr>
        <p:spPr bwMode="auto">
          <a:xfrm>
            <a:off x="1506538" y="6972300"/>
            <a:ext cx="108632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Absorption is the moisture content when the aggregates are in the SSD condition</a:t>
            </a:r>
            <a:endParaRPr lang="en-US"/>
          </a:p>
        </p:txBody>
      </p:sp>
      <p:sp>
        <p:nvSpPr>
          <p:cNvPr id="32853" name="Rectangle 85"/>
          <p:cNvSpPr>
            <a:spLocks/>
          </p:cNvSpPr>
          <p:nvPr/>
        </p:nvSpPr>
        <p:spPr bwMode="auto">
          <a:xfrm>
            <a:off x="1458913" y="7475538"/>
            <a:ext cx="93313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solidFill>
                  <a:srgbClr val="FF0000"/>
                </a:solidFill>
                <a:latin typeface="Times New Roman" pitchFamily="18" charset="0"/>
                <a:cs typeface="Times New Roman" pitchFamily="18" charset="0"/>
                <a:sym typeface="Times New Roman" pitchFamily="18" charset="0"/>
              </a:rPr>
              <a:t>Free moisture is the moisture content in excess of the SSD condition.</a:t>
            </a:r>
            <a:endParaRPr lang="en-US"/>
          </a:p>
        </p:txBody>
      </p:sp>
      <p:sp>
        <p:nvSpPr>
          <p:cNvPr id="32854" name="Rectangle 86"/>
          <p:cNvSpPr>
            <a:spLocks/>
          </p:cNvSpPr>
          <p:nvPr/>
        </p:nvSpPr>
        <p:spPr bwMode="auto">
          <a:xfrm>
            <a:off x="6721475" y="6350000"/>
            <a:ext cx="500063" cy="520700"/>
          </a:xfrm>
          <a:prstGeom prst="rect">
            <a:avLst/>
          </a:prstGeom>
          <a:solidFill>
            <a:srgbClr val="CDD7D9"/>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b="1">
                <a:solidFill>
                  <a:srgbClr val="FF0000"/>
                </a:solidFill>
                <a:latin typeface="Times New Roman" pitchFamily="18" charset="0"/>
                <a:cs typeface="Times New Roman" pitchFamily="18" charset="0"/>
                <a:sym typeface="Times New Roman" pitchFamily="18" charset="0"/>
              </a:rPr>
              <a:t>A</a:t>
            </a:r>
            <a:endParaRPr lang="en-US"/>
          </a:p>
        </p:txBody>
      </p:sp>
      <p:sp>
        <p:nvSpPr>
          <p:cNvPr id="32855" name="Rectangle 87"/>
          <p:cNvSpPr>
            <a:spLocks/>
          </p:cNvSpPr>
          <p:nvPr/>
        </p:nvSpPr>
        <p:spPr bwMode="auto">
          <a:xfrm>
            <a:off x="1458913" y="7966075"/>
            <a:ext cx="4191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Percent free moisture = M - A</a:t>
            </a:r>
            <a:endParaRPr lang="en-US"/>
          </a:p>
        </p:txBody>
      </p:sp>
      <p:sp>
        <p:nvSpPr>
          <p:cNvPr id="32856" name="Rectangle 88"/>
          <p:cNvSpPr>
            <a:spLocks/>
          </p:cNvSpPr>
          <p:nvPr/>
        </p:nvSpPr>
        <p:spPr bwMode="auto">
          <a:xfrm>
            <a:off x="5770563" y="7943850"/>
            <a:ext cx="7316787" cy="1308100"/>
          </a:xfrm>
          <a:prstGeom prst="rect">
            <a:avLst/>
          </a:prstGeom>
          <a:solidFill>
            <a:srgbClr val="FF000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solidFill>
                  <a:srgbClr val="FFFFFF"/>
                </a:solidFill>
                <a:latin typeface="Times New Roman" pitchFamily="18" charset="0"/>
                <a:cs typeface="Times New Roman" pitchFamily="18" charset="0"/>
                <a:sym typeface="Times New Roman" pitchFamily="18" charset="0"/>
              </a:rPr>
              <a:t>Important for proportioning concrete</a:t>
            </a:r>
            <a:br>
              <a:rPr lang="en-US" sz="2500">
                <a:solidFill>
                  <a:srgbClr val="FFFFFF"/>
                </a:solidFill>
                <a:latin typeface="Times New Roman" pitchFamily="18" charset="0"/>
                <a:cs typeface="Times New Roman" pitchFamily="18" charset="0"/>
                <a:sym typeface="Times New Roman" pitchFamily="18" charset="0"/>
              </a:rPr>
            </a:br>
            <a:r>
              <a:rPr lang="en-US" sz="2500">
                <a:solidFill>
                  <a:srgbClr val="FFFFFF"/>
                </a:solidFill>
                <a:latin typeface="Times New Roman" pitchFamily="18" charset="0"/>
                <a:cs typeface="Times New Roman" pitchFamily="18" charset="0"/>
                <a:sym typeface="Times New Roman" pitchFamily="18" charset="0"/>
              </a:rPr>
              <a:t>negative free moisture – aggregates will absorb water</a:t>
            </a:r>
            <a:endParaRPr lang="en-US" sz="2500">
              <a:latin typeface="Times New Roman" pitchFamily="18" charset="0"/>
              <a:cs typeface="Times New Roman" pitchFamily="18" charset="0"/>
              <a:sym typeface="Times New Roman" pitchFamily="18" charset="0"/>
            </a:endParaRPr>
          </a:p>
          <a:p>
            <a:pPr algn="l" defTabSz="1300163"/>
            <a:r>
              <a:rPr lang="en-US" sz="2500">
                <a:solidFill>
                  <a:srgbClr val="FFFFFF"/>
                </a:solidFill>
                <a:latin typeface="Times New Roman" pitchFamily="18" charset="0"/>
                <a:cs typeface="Times New Roman" pitchFamily="18" charset="0"/>
                <a:sym typeface="Times New Roman" pitchFamily="18" charset="0"/>
              </a:rPr>
              <a:t>positive free moisture – aggregates will release water</a:t>
            </a:r>
            <a:endParaRPr lang="en-US"/>
          </a:p>
        </p:txBody>
      </p:sp>
      <p:grpSp>
        <p:nvGrpSpPr>
          <p:cNvPr id="32857" name="Group 89"/>
          <p:cNvGrpSpPr>
            <a:grpSpLocks/>
          </p:cNvGrpSpPr>
          <p:nvPr/>
        </p:nvGrpSpPr>
        <p:grpSpPr bwMode="auto">
          <a:xfrm>
            <a:off x="0" y="0"/>
            <a:ext cx="13004800" cy="1120775"/>
            <a:chOff x="0" y="0"/>
            <a:chExt cx="1024" cy="89"/>
          </a:xfrm>
        </p:grpSpPr>
        <p:sp>
          <p:nvSpPr>
            <p:cNvPr id="32858" name="Rectangle 90"/>
            <p:cNvSpPr>
              <a:spLocks/>
            </p:cNvSpPr>
            <p:nvPr/>
          </p:nvSpPr>
          <p:spPr bwMode="auto">
            <a:xfrm>
              <a:off x="0" y="0"/>
              <a:ext cx="1024" cy="89"/>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2859" name="Rectangle 91"/>
            <p:cNvSpPr>
              <a:spLocks/>
            </p:cNvSpPr>
            <p:nvPr/>
          </p:nvSpPr>
          <p:spPr bwMode="auto">
            <a:xfrm>
              <a:off x="0" y="7"/>
              <a:ext cx="1024" cy="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433513"/>
              <a:r>
                <a:rPr lang="en-US" sz="5400" b="1" i="1">
                  <a:latin typeface="Times New Roman" pitchFamily="18" charset="0"/>
                  <a:cs typeface="Times New Roman" pitchFamily="18" charset="0"/>
                  <a:sym typeface="Times New Roman" pitchFamily="18" charset="0"/>
                </a:rPr>
                <a:t>Aggregate Moisture States</a:t>
              </a:r>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8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783"/>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3282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3282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2812"/>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328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32773"/>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328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283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32833"/>
                                        </p:tgtEl>
                                        <p:attrNameLst>
                                          <p:attrName>style.visibility</p:attrName>
                                        </p:attrNameLst>
                                      </p:cBhvr>
                                      <p:to>
                                        <p:strVal val="visible"/>
                                      </p:to>
                                    </p:set>
                                  </p:childTnLst>
                                </p:cTn>
                              </p:par>
                            </p:childTnLst>
                          </p:cTn>
                        </p:par>
                        <p:par>
                          <p:cTn id="40" fill="hold" nodeType="afterGroup">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3283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28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2847"/>
                                        </p:tgtEl>
                                        <p:attrNameLst>
                                          <p:attrName>style.visibility</p:attrName>
                                        </p:attrNameLst>
                                      </p:cBhvr>
                                      <p:to>
                                        <p:strVal val="visible"/>
                                      </p:to>
                                    </p:set>
                                  </p:childTnLst>
                                </p:cTn>
                              </p:par>
                            </p:childTnLst>
                          </p:cTn>
                        </p:par>
                        <p:par>
                          <p:cTn id="51" fill="hold" nodeType="afterGroup">
                            <p:stCondLst>
                              <p:cond delay="500"/>
                            </p:stCondLst>
                            <p:childTnLst>
                              <p:par>
                                <p:cTn id="52" presetID="1" presetClass="entr" presetSubtype="0" fill="hold" nodeType="afterEffect">
                                  <p:stCondLst>
                                    <p:cond delay="0"/>
                                  </p:stCondLst>
                                  <p:childTnLst>
                                    <p:set>
                                      <p:cBhvr>
                                        <p:cTn id="53" dur="1" fill="hold">
                                          <p:stCondLst>
                                            <p:cond delay="499"/>
                                          </p:stCondLst>
                                        </p:cTn>
                                        <p:tgtEl>
                                          <p:spTgt spid="32771"/>
                                        </p:tgtEl>
                                        <p:attrNameLst>
                                          <p:attrName>style.visibility</p:attrName>
                                        </p:attrNameLst>
                                      </p:cBhvr>
                                      <p:to>
                                        <p:strVal val="visible"/>
                                      </p:to>
                                    </p:set>
                                  </p:childTnLst>
                                </p:cTn>
                              </p:par>
                            </p:childTnLst>
                          </p:cTn>
                        </p:par>
                        <p:par>
                          <p:cTn id="54" fill="hold" nodeType="afterGroup">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32850"/>
                                        </p:tgtEl>
                                        <p:attrNameLst>
                                          <p:attrName>style.visibility</p:attrName>
                                        </p:attrNameLst>
                                      </p:cBhvr>
                                      <p:to>
                                        <p:strVal val="visible"/>
                                      </p:to>
                                    </p:set>
                                  </p:childTnLst>
                                </p:cTn>
                              </p:par>
                            </p:childTnLst>
                          </p:cTn>
                        </p:par>
                        <p:par>
                          <p:cTn id="57" fill="hold" nodeType="afterGroup">
                            <p:stCondLst>
                              <p:cond delay="1500"/>
                            </p:stCondLst>
                            <p:childTnLst>
                              <p:par>
                                <p:cTn id="58" presetID="1" presetClass="entr" presetSubtype="0" fill="hold" nodeType="afterEffect">
                                  <p:stCondLst>
                                    <p:cond delay="0"/>
                                  </p:stCondLst>
                                  <p:childTnLst>
                                    <p:set>
                                      <p:cBhvr>
                                        <p:cTn id="59" dur="1" fill="hold">
                                          <p:stCondLst>
                                            <p:cond delay="499"/>
                                          </p:stCondLst>
                                        </p:cTn>
                                        <p:tgtEl>
                                          <p:spTgt spid="32851"/>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32848"/>
                                        </p:tgtEl>
                                        <p:attrNameLst>
                                          <p:attrName>style.visibility</p:attrName>
                                        </p:attrNameLst>
                                      </p:cBhvr>
                                      <p:to>
                                        <p:strVal val="visible"/>
                                      </p:to>
                                    </p:set>
                                  </p:childTnLst>
                                </p:cTn>
                              </p:par>
                            </p:childTnLst>
                          </p:cTn>
                        </p:par>
                        <p:par>
                          <p:cTn id="64" fill="hold" nodeType="afterGroup">
                            <p:stCondLst>
                              <p:cond delay="500"/>
                            </p:stCondLst>
                            <p:childTnLst>
                              <p:par>
                                <p:cTn id="65" presetID="1" presetClass="entr" presetSubtype="0" fill="hold" nodeType="afterEffect">
                                  <p:stCondLst>
                                    <p:cond delay="0"/>
                                  </p:stCondLst>
                                  <p:childTnLst>
                                    <p:set>
                                      <p:cBhvr>
                                        <p:cTn id="66" dur="1" fill="hold">
                                          <p:stCondLst>
                                            <p:cond delay="499"/>
                                          </p:stCondLst>
                                        </p:cTn>
                                        <p:tgtEl>
                                          <p:spTgt spid="32849"/>
                                        </p:tgtEl>
                                        <p:attrNameLst>
                                          <p:attrName>style.visibility</p:attrName>
                                        </p:attrNameLst>
                                      </p:cBhvr>
                                      <p:to>
                                        <p:strVal val="visible"/>
                                      </p:to>
                                    </p:set>
                                  </p:childTnLst>
                                </p:cTn>
                              </p:par>
                            </p:childTnLst>
                          </p:cTn>
                        </p:par>
                        <p:par>
                          <p:cTn id="67" fill="hold" nodeType="afterGroup">
                            <p:stCondLst>
                              <p:cond delay="1000"/>
                            </p:stCondLst>
                            <p:childTnLst>
                              <p:par>
                                <p:cTn id="68" presetID="1" presetClass="entr" presetSubtype="0" fill="hold" grpId="0" nodeType="afterEffect">
                                  <p:stCondLst>
                                    <p:cond delay="0"/>
                                  </p:stCondLst>
                                  <p:childTnLst>
                                    <p:set>
                                      <p:cBhvr>
                                        <p:cTn id="69" dur="1" fill="hold">
                                          <p:stCondLst>
                                            <p:cond delay="499"/>
                                          </p:stCondLst>
                                        </p:cTn>
                                        <p:tgtEl>
                                          <p:spTgt spid="32852"/>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32854"/>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32853"/>
                                        </p:tgtEl>
                                        <p:attrNameLst>
                                          <p:attrName>style.visibility</p:attrName>
                                        </p:attrNameLst>
                                      </p:cBhvr>
                                      <p:to>
                                        <p:strVal val="visible"/>
                                      </p:to>
                                    </p:set>
                                  </p:childTnLst>
                                </p:cTn>
                              </p:par>
                            </p:childTnLst>
                          </p:cTn>
                        </p:par>
                        <p:par>
                          <p:cTn id="78" fill="hold" nodeType="afterGroup">
                            <p:stCondLst>
                              <p:cond delay="500"/>
                            </p:stCondLst>
                            <p:childTnLst>
                              <p:par>
                                <p:cTn id="79" presetID="1" presetClass="entr" presetSubtype="0" fill="hold" nodeType="afterEffect">
                                  <p:stCondLst>
                                    <p:cond delay="0"/>
                                  </p:stCondLst>
                                  <p:childTnLst>
                                    <p:set>
                                      <p:cBhvr>
                                        <p:cTn id="80" dur="1" fill="hold">
                                          <p:stCondLst>
                                            <p:cond delay="499"/>
                                          </p:stCondLst>
                                        </p:cTn>
                                        <p:tgtEl>
                                          <p:spTgt spid="32836"/>
                                        </p:tgtEl>
                                        <p:attrNameLst>
                                          <p:attrName>style.visibility</p:attrName>
                                        </p:attrNameLst>
                                      </p:cBhvr>
                                      <p:to>
                                        <p:strVal val="visible"/>
                                      </p:to>
                                    </p:set>
                                  </p:childTnLst>
                                </p:cTn>
                              </p:par>
                            </p:childTnLst>
                          </p:cTn>
                        </p:par>
                        <p:par>
                          <p:cTn id="81" fill="hold" nodeType="afterGroup">
                            <p:stCondLst>
                              <p:cond delay="1000"/>
                            </p:stCondLst>
                            <p:childTnLst>
                              <p:par>
                                <p:cTn id="82" presetID="1" presetClass="entr" presetSubtype="0" fill="hold" nodeType="afterEffect">
                                  <p:stCondLst>
                                    <p:cond delay="0"/>
                                  </p:stCondLst>
                                  <p:childTnLst>
                                    <p:set>
                                      <p:cBhvr>
                                        <p:cTn id="83" dur="1" fill="hold">
                                          <p:stCondLst>
                                            <p:cond delay="499"/>
                                          </p:stCondLst>
                                        </p:cTn>
                                        <p:tgtEl>
                                          <p:spTgt spid="32844"/>
                                        </p:tgtEl>
                                        <p:attrNameLst>
                                          <p:attrName>style.visibility</p:attrName>
                                        </p:attrNameLst>
                                      </p:cBhvr>
                                      <p:to>
                                        <p:strVal val="visible"/>
                                      </p:to>
                                    </p:set>
                                  </p:childTnLst>
                                </p:cTn>
                              </p:par>
                            </p:childTnLst>
                          </p:cTn>
                        </p:par>
                        <p:par>
                          <p:cTn id="84" fill="hold" nodeType="afterGroup">
                            <p:stCondLst>
                              <p:cond delay="1500"/>
                            </p:stCondLst>
                            <p:childTnLst>
                              <p:par>
                                <p:cTn id="85" presetID="1" presetClass="entr" presetSubtype="0" fill="hold" grpId="0" nodeType="afterEffect">
                                  <p:stCondLst>
                                    <p:cond delay="0"/>
                                  </p:stCondLst>
                                  <p:childTnLst>
                                    <p:set>
                                      <p:cBhvr>
                                        <p:cTn id="86" dur="1" fill="hold">
                                          <p:stCondLst>
                                            <p:cond delay="499"/>
                                          </p:stCondLst>
                                        </p:cTn>
                                        <p:tgtEl>
                                          <p:spTgt spid="3285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32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2" grpId="0" autoUpdateAnimBg="0"/>
      <p:bldP spid="32823" grpId="0" autoUpdateAnimBg="0"/>
      <p:bldP spid="32824" grpId="0" autoUpdateAnimBg="0"/>
      <p:bldP spid="32832" grpId="0" autoUpdateAnimBg="0"/>
      <p:bldP spid="32833" grpId="0" autoUpdateAnimBg="0"/>
      <p:bldP spid="32834" grpId="0" autoUpdateAnimBg="0"/>
      <p:bldP spid="32835" grpId="0" autoUpdateAnimBg="0"/>
      <p:bldP spid="32847" grpId="0" autoUpdateAnimBg="0"/>
      <p:bldP spid="32848" grpId="0" autoUpdateAnimBg="0"/>
      <p:bldP spid="32850" grpId="0" autoUpdateAnimBg="0"/>
      <p:bldP spid="32852" grpId="0" autoUpdateAnimBg="0"/>
      <p:bldP spid="32853" grpId="0" autoUpdateAnimBg="0"/>
      <p:bldP spid="32854" grpId="0" animBg="1" autoUpdateAnimBg="0"/>
      <p:bldP spid="32855" grpId="0" autoUpdateAnimBg="0"/>
      <p:bldP spid="3285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3794"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3795" name="Rectangle 3"/>
          <p:cNvSpPr>
            <a:spLocks noChangeArrowheads="1"/>
          </p:cNvSpPr>
          <p:nvPr>
            <p:ph type="title"/>
          </p:nvPr>
        </p:nvSpPr>
        <p:spPr>
          <a:xfrm>
            <a:off x="1031875" y="879475"/>
            <a:ext cx="11615738" cy="812800"/>
          </a:xfrm>
        </p:spPr>
        <p:txBody>
          <a:bodyPr lIns="126435" tIns="72248" rIns="126435" bIns="72248"/>
          <a:lstStyle/>
          <a:p>
            <a:pPr algn="l" defTabSz="1300163"/>
            <a:r>
              <a:rPr lang="en-US" sz="3900">
                <a:latin typeface="Helvetica" charset="0"/>
                <a:ea typeface="Helvetica" charset="0"/>
                <a:cs typeface="Helvetica" charset="0"/>
                <a:sym typeface="Helvetica" charset="0"/>
              </a:rPr>
              <a:t>SPECIFIC GRAVITY</a:t>
            </a:r>
            <a:endParaRPr lang="en-US"/>
          </a:p>
        </p:txBody>
      </p:sp>
      <p:sp>
        <p:nvSpPr>
          <p:cNvPr id="33796" name="Rectangle 4"/>
          <p:cNvSpPr>
            <a:spLocks noChangeArrowheads="1"/>
          </p:cNvSpPr>
          <p:nvPr>
            <p:ph type="body" idx="1"/>
          </p:nvPr>
        </p:nvSpPr>
        <p:spPr>
          <a:xfrm>
            <a:off x="103188" y="1606550"/>
            <a:ext cx="12898437" cy="7299325"/>
          </a:xfrm>
        </p:spPr>
        <p:txBody>
          <a:bodyPr lIns="126435" tIns="72248" rIns="126435" bIns="72248" anchor="t"/>
          <a:lstStyle/>
          <a:p>
            <a:pPr marL="0" indent="0" defTabSz="1300163">
              <a:spcBef>
                <a:spcPts val="800"/>
              </a:spcBef>
              <a:buSzTx/>
              <a:buFontTx/>
              <a:buNone/>
            </a:pPr>
            <a:r>
              <a:rPr lang="en-US" sz="3200" b="1">
                <a:latin typeface="Helvetica" charset="0"/>
                <a:ea typeface="Helvetica" charset="0"/>
                <a:cs typeface="Helvetica" charset="0"/>
                <a:sym typeface="Helvetica" charset="0"/>
              </a:rPr>
              <a:t>The mass of a material divided by the mass of water whose volume is equal to the volume of the material at a specific temperature, or</a:t>
            </a:r>
            <a:endParaRPr lang="en-US" sz="2200" b="1">
              <a:latin typeface="Helvetica" charset="0"/>
              <a:ea typeface="Helvetica" charset="0"/>
              <a:cs typeface="Helvetica" charset="0"/>
              <a:sym typeface="Helvetica" charset="0"/>
            </a:endParaRPr>
          </a:p>
          <a:p>
            <a:pPr marL="0" indent="0" defTabSz="1300163">
              <a:spcBef>
                <a:spcPts val="800"/>
              </a:spcBef>
              <a:buSzTx/>
              <a:buFontTx/>
              <a:buNone/>
            </a:pPr>
            <a:endParaRPr lang="en-US" sz="3200" b="1">
              <a:latin typeface="Helvetica" charset="0"/>
              <a:ea typeface="Helvetica" charset="0"/>
              <a:cs typeface="Helvetica" charset="0"/>
              <a:sym typeface="Helvetica" charset="0"/>
            </a:endParaRPr>
          </a:p>
          <a:p>
            <a:pPr marL="0" indent="0" defTabSz="1300163">
              <a:spcBef>
                <a:spcPts val="800"/>
              </a:spcBef>
              <a:buSzTx/>
              <a:buFontTx/>
              <a:buNone/>
            </a:pPr>
            <a:endParaRPr lang="en-US" sz="2300" b="1">
              <a:latin typeface="Helvetica" charset="0"/>
              <a:ea typeface="Helvetica" charset="0"/>
              <a:cs typeface="Helvetica" charset="0"/>
              <a:sym typeface="Helvetica" charset="0"/>
            </a:endParaRPr>
          </a:p>
          <a:p>
            <a:pPr marL="0" indent="0" defTabSz="1300163">
              <a:spcBef>
                <a:spcPts val="800"/>
              </a:spcBef>
              <a:buSzTx/>
              <a:buFontTx/>
              <a:buNone/>
            </a:pPr>
            <a:endParaRPr lang="en-US" sz="3200" b="1">
              <a:latin typeface="Helvetica" charset="0"/>
              <a:ea typeface="Helvetica" charset="0"/>
              <a:cs typeface="Helvetica" charset="0"/>
              <a:sym typeface="Helvetica" charset="0"/>
            </a:endParaRPr>
          </a:p>
          <a:p>
            <a:pPr marL="0" indent="0" defTabSz="1300163">
              <a:spcBef>
                <a:spcPts val="800"/>
              </a:spcBef>
              <a:buSzTx/>
              <a:buFontTx/>
              <a:buNone/>
            </a:pPr>
            <a:endParaRPr lang="en-US" sz="3200" b="1">
              <a:latin typeface="Helvetica" charset="0"/>
              <a:ea typeface="Helvetica" charset="0"/>
              <a:cs typeface="Helvetica" charset="0"/>
              <a:sym typeface="Helvetica" charset="0"/>
            </a:endParaRPr>
          </a:p>
          <a:p>
            <a:pPr marL="244475" lvl="1" indent="-244475" defTabSz="1300163">
              <a:lnSpc>
                <a:spcPct val="110000"/>
              </a:lnSpc>
              <a:spcBef>
                <a:spcPts val="100"/>
              </a:spcBef>
              <a:buClr>
                <a:srgbClr val="000000"/>
              </a:buClr>
              <a:buFont typeface="Wingdings" pitchFamily="2" charset="2"/>
              <a:buChar char="•"/>
            </a:pPr>
            <a:r>
              <a:rPr lang="en-US" sz="2200">
                <a:latin typeface="Helvetica" charset="0"/>
                <a:ea typeface="Helvetica" charset="0"/>
                <a:cs typeface="Helvetica" charset="0"/>
                <a:sym typeface="Helvetica" charset="0"/>
              </a:rPr>
              <a:t>G   =   </a:t>
            </a:r>
            <a:r>
              <a:rPr lang="en-US" sz="2200">
                <a:latin typeface="Symbol" pitchFamily="18" charset="2"/>
                <a:ea typeface="Symbol" pitchFamily="18" charset="2"/>
                <a:cs typeface="Symbol" pitchFamily="18" charset="2"/>
                <a:sym typeface="Symbol" pitchFamily="18" charset="2"/>
              </a:rPr>
              <a:t>ρ</a:t>
            </a:r>
            <a:r>
              <a:rPr lang="en-US" sz="2200">
                <a:latin typeface="Helvetica" charset="0"/>
                <a:ea typeface="Helvetica" charset="0"/>
                <a:cs typeface="Helvetica" charset="0"/>
                <a:sym typeface="Helvetica" charset="0"/>
              </a:rPr>
              <a:t> / </a:t>
            </a:r>
            <a:r>
              <a:rPr lang="en-US" sz="2200">
                <a:latin typeface="Symbol" pitchFamily="18" charset="2"/>
                <a:ea typeface="Symbol" pitchFamily="18" charset="2"/>
                <a:cs typeface="Symbol" pitchFamily="18" charset="2"/>
                <a:sym typeface="Symbol" pitchFamily="18" charset="2"/>
              </a:rPr>
              <a:t>ρ</a:t>
            </a:r>
            <a:r>
              <a:rPr lang="en-US" sz="2200" baseline="-19000">
                <a:latin typeface="Helvetica" charset="0"/>
                <a:ea typeface="Helvetica" charset="0"/>
                <a:cs typeface="Helvetica" charset="0"/>
                <a:sym typeface="Helvetica" charset="0"/>
              </a:rPr>
              <a:t>w</a:t>
            </a:r>
            <a:endParaRPr lang="en-US" sz="2200">
              <a:latin typeface="Helvetica" charset="0"/>
              <a:ea typeface="Helvetica" charset="0"/>
              <a:cs typeface="Helvetica" charset="0"/>
              <a:sym typeface="Helvetica" charset="0"/>
            </a:endParaRPr>
          </a:p>
          <a:p>
            <a:pPr marL="244475" lvl="1" indent="-244475" defTabSz="1300163">
              <a:lnSpc>
                <a:spcPct val="110000"/>
              </a:lnSpc>
              <a:spcBef>
                <a:spcPts val="100"/>
              </a:spcBef>
              <a:buClr>
                <a:srgbClr val="000000"/>
              </a:buClr>
              <a:buFont typeface="Wingdings" pitchFamily="2" charset="2"/>
              <a:buChar char="•"/>
            </a:pPr>
            <a:r>
              <a:rPr lang="en-US" sz="2200" baseline="-19000">
                <a:latin typeface="Helvetica" charset="0"/>
                <a:ea typeface="Helvetica" charset="0"/>
                <a:cs typeface="Helvetica" charset="0"/>
                <a:sym typeface="Helvetica" charset="0"/>
              </a:rPr>
              <a:t> </a:t>
            </a:r>
            <a:r>
              <a:rPr lang="en-US" sz="2200">
                <a:latin typeface="Symbol" pitchFamily="18" charset="2"/>
                <a:ea typeface="Symbol" pitchFamily="18" charset="2"/>
                <a:cs typeface="Symbol" pitchFamily="18" charset="2"/>
                <a:sym typeface="Symbol" pitchFamily="18" charset="2"/>
              </a:rPr>
              <a:t>ρ</a:t>
            </a:r>
            <a:r>
              <a:rPr lang="en-US" sz="2200" baseline="-19000">
                <a:latin typeface="Helvetica" charset="0"/>
                <a:ea typeface="Helvetica" charset="0"/>
                <a:cs typeface="Helvetica" charset="0"/>
                <a:sym typeface="Helvetica" charset="0"/>
              </a:rPr>
              <a:t>w  </a:t>
            </a:r>
            <a:r>
              <a:rPr lang="en-US" sz="2200">
                <a:latin typeface="Helvetica" charset="0"/>
                <a:ea typeface="Helvetica" charset="0"/>
                <a:cs typeface="Helvetica" charset="0"/>
                <a:sym typeface="Helvetica" charset="0"/>
              </a:rPr>
              <a:t>= density of water at specified temperature</a:t>
            </a:r>
          </a:p>
          <a:p>
            <a:pPr marL="244475" lvl="1" indent="-244475" defTabSz="1300163">
              <a:lnSpc>
                <a:spcPct val="110000"/>
              </a:lnSpc>
              <a:spcBef>
                <a:spcPts val="100"/>
              </a:spcBef>
              <a:buClr>
                <a:srgbClr val="000000"/>
              </a:buClr>
              <a:buFont typeface="Wingdings" pitchFamily="2" charset="2"/>
              <a:buChar char="•"/>
            </a:pPr>
            <a:r>
              <a:rPr lang="en-US" sz="2200">
                <a:latin typeface="Helvetica" charset="0"/>
                <a:ea typeface="Helvetica" charset="0"/>
                <a:cs typeface="Helvetica" charset="0"/>
                <a:sym typeface="Helvetica" charset="0"/>
              </a:rPr>
              <a:t>@ 4</a:t>
            </a:r>
            <a:r>
              <a:rPr lang="en-US" sz="2200">
                <a:latin typeface="Symbol" pitchFamily="18" charset="2"/>
                <a:ea typeface="Symbol" pitchFamily="18" charset="2"/>
                <a:cs typeface="Symbol" pitchFamily="18" charset="2"/>
                <a:sym typeface="Symbol" pitchFamily="18" charset="2"/>
              </a:rPr>
              <a:t>°</a:t>
            </a:r>
            <a:r>
              <a:rPr lang="en-US" sz="2200">
                <a:latin typeface="Helvetica" charset="0"/>
                <a:ea typeface="Helvetica" charset="0"/>
                <a:cs typeface="Helvetica" charset="0"/>
                <a:sym typeface="Helvetica" charset="0"/>
              </a:rPr>
              <a:t>C, </a:t>
            </a:r>
            <a:r>
              <a:rPr lang="en-US" sz="2200">
                <a:latin typeface="Symbol" pitchFamily="18" charset="2"/>
                <a:ea typeface="Symbol" pitchFamily="18" charset="2"/>
                <a:cs typeface="Symbol" pitchFamily="18" charset="2"/>
                <a:sym typeface="Symbol" pitchFamily="18" charset="2"/>
              </a:rPr>
              <a:t>ρ</a:t>
            </a:r>
            <a:r>
              <a:rPr lang="en-US" sz="2200" baseline="-19000">
                <a:latin typeface="Helvetica" charset="0"/>
                <a:ea typeface="Helvetica" charset="0"/>
                <a:cs typeface="Helvetica" charset="0"/>
                <a:sym typeface="Helvetica" charset="0"/>
              </a:rPr>
              <a:t>w</a:t>
            </a:r>
            <a:r>
              <a:rPr lang="en-US" sz="2200">
                <a:latin typeface="Helvetica" charset="0"/>
                <a:ea typeface="Helvetica" charset="0"/>
                <a:cs typeface="Helvetica" charset="0"/>
                <a:sym typeface="Helvetica" charset="0"/>
              </a:rPr>
              <a:t> is:</a:t>
            </a:r>
            <a:endParaRPr lang="en-US" sz="2200" baseline="31000">
              <a:latin typeface="Helvetica" charset="0"/>
              <a:ea typeface="Helvetica" charset="0"/>
              <a:cs typeface="Helvetica" charset="0"/>
              <a:sym typeface="Helvetica" charset="0"/>
            </a:endParaRPr>
          </a:p>
          <a:p>
            <a:pPr marL="569913" lvl="2" indent="-333375" defTabSz="1300163">
              <a:lnSpc>
                <a:spcPct val="110000"/>
              </a:lnSpc>
              <a:spcBef>
                <a:spcPts val="100"/>
              </a:spcBef>
              <a:buClr>
                <a:srgbClr val="000000"/>
              </a:buClr>
              <a:buFont typeface="Wingdings" pitchFamily="2" charset="2"/>
              <a:buChar char="•"/>
            </a:pPr>
            <a:r>
              <a:rPr lang="en-US" sz="3200">
                <a:latin typeface="Helvetica" charset="0"/>
                <a:ea typeface="Helvetica" charset="0"/>
                <a:cs typeface="Helvetica" charset="0"/>
                <a:sym typeface="Helvetica" charset="0"/>
              </a:rPr>
              <a:t>1000 kg/m</a:t>
            </a:r>
            <a:r>
              <a:rPr lang="en-US" sz="3200" baseline="31000">
                <a:latin typeface="Helvetica" charset="0"/>
                <a:ea typeface="Helvetica" charset="0"/>
                <a:cs typeface="Helvetica" charset="0"/>
                <a:sym typeface="Helvetica" charset="0"/>
              </a:rPr>
              <a:t>3 </a:t>
            </a:r>
            <a:r>
              <a:rPr lang="en-US" sz="3200">
                <a:latin typeface="Helvetica" charset="0"/>
                <a:ea typeface="Helvetica" charset="0"/>
                <a:cs typeface="Helvetica" charset="0"/>
                <a:sym typeface="Helvetica" charset="0"/>
              </a:rPr>
              <a:t>= 1 g/ml = 1 g/cc</a:t>
            </a:r>
            <a:endParaRPr lang="en-US" sz="2200">
              <a:latin typeface="Helvetica" charset="0"/>
              <a:ea typeface="Helvetica" charset="0"/>
              <a:cs typeface="Helvetica" charset="0"/>
              <a:sym typeface="Helvetica" charset="0"/>
            </a:endParaRPr>
          </a:p>
          <a:p>
            <a:pPr marL="569913" lvl="2" indent="-333375" defTabSz="1300163">
              <a:lnSpc>
                <a:spcPct val="110000"/>
              </a:lnSpc>
              <a:spcBef>
                <a:spcPts val="100"/>
              </a:spcBef>
              <a:buClr>
                <a:srgbClr val="000000"/>
              </a:buClr>
              <a:buFont typeface="Wingdings" pitchFamily="2" charset="2"/>
              <a:buChar char="•"/>
            </a:pPr>
            <a:r>
              <a:rPr lang="en-US" sz="3200">
                <a:latin typeface="Helvetica" charset="0"/>
                <a:ea typeface="Helvetica" charset="0"/>
                <a:cs typeface="Helvetica" charset="0"/>
                <a:sym typeface="Helvetica" charset="0"/>
              </a:rPr>
              <a:t>62.4 lb/ft</a:t>
            </a:r>
            <a:r>
              <a:rPr lang="en-US" sz="3200" baseline="31000">
                <a:latin typeface="Helvetica" charset="0"/>
                <a:ea typeface="Helvetica" charset="0"/>
                <a:cs typeface="Helvetica" charset="0"/>
                <a:sym typeface="Helvetica" charset="0"/>
              </a:rPr>
              <a:t>3</a:t>
            </a:r>
            <a:r>
              <a:rPr lang="en-US" sz="3200">
                <a:latin typeface="Helvetica" charset="0"/>
                <a:ea typeface="Helvetica" charset="0"/>
                <a:cs typeface="Helvetica" charset="0"/>
                <a:sym typeface="Helvetica" charset="0"/>
              </a:rPr>
              <a:t> (remember to stay consistent with force and mass units for measurements and the issue of force and mass will go away as G is a ratio)</a:t>
            </a:r>
            <a:endParaRPr lang="en-US"/>
          </a:p>
        </p:txBody>
      </p:sp>
      <p:sp>
        <p:nvSpPr>
          <p:cNvPr id="33797" name="Rectangle 5"/>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latin typeface="Times New Roman" pitchFamily="18" charset="0"/>
                <a:cs typeface="Times New Roman" pitchFamily="18" charset="0"/>
                <a:sym typeface="Times New Roman" pitchFamily="18" charset="0"/>
              </a:rPr>
              <a:t>29</a:t>
            </a:r>
            <a:endParaRPr lang="en-US"/>
          </a:p>
        </p:txBody>
      </p:sp>
      <p:grpSp>
        <p:nvGrpSpPr>
          <p:cNvPr id="33798" name="Group 6"/>
          <p:cNvGrpSpPr>
            <a:grpSpLocks/>
          </p:cNvGrpSpPr>
          <p:nvPr/>
        </p:nvGrpSpPr>
        <p:grpSpPr bwMode="auto">
          <a:xfrm>
            <a:off x="4829175" y="3086100"/>
            <a:ext cx="7643813" cy="2566988"/>
            <a:chOff x="0" y="0"/>
            <a:chExt cx="602" cy="203"/>
          </a:xfrm>
        </p:grpSpPr>
        <p:grpSp>
          <p:nvGrpSpPr>
            <p:cNvPr id="33799" name="Group 7"/>
            <p:cNvGrpSpPr>
              <a:grpSpLocks/>
            </p:cNvGrpSpPr>
            <p:nvPr/>
          </p:nvGrpSpPr>
          <p:grpSpPr bwMode="auto">
            <a:xfrm>
              <a:off x="154" y="0"/>
              <a:ext cx="448" cy="203"/>
              <a:chOff x="0" y="0"/>
              <a:chExt cx="448" cy="203"/>
            </a:xfrm>
          </p:grpSpPr>
          <p:sp>
            <p:nvSpPr>
              <p:cNvPr id="33800" name="Line 8"/>
              <p:cNvSpPr>
                <a:spLocks noChangeShapeType="1"/>
              </p:cNvSpPr>
              <p:nvPr/>
            </p:nvSpPr>
            <p:spPr bwMode="auto">
              <a:xfrm flipV="1">
                <a:off x="0" y="99"/>
                <a:ext cx="448" cy="1"/>
              </a:xfrm>
              <a:prstGeom prst="line">
                <a:avLst/>
              </a:prstGeom>
              <a:noFill/>
              <a:ln w="72247"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3801" name="Group 9"/>
              <p:cNvGrpSpPr>
                <a:grpSpLocks/>
              </p:cNvGrpSpPr>
              <p:nvPr/>
            </p:nvGrpSpPr>
            <p:grpSpPr bwMode="auto">
              <a:xfrm>
                <a:off x="54" y="0"/>
                <a:ext cx="306" cy="203"/>
                <a:chOff x="0" y="0"/>
                <a:chExt cx="305" cy="203"/>
              </a:xfrm>
            </p:grpSpPr>
            <p:sp>
              <p:nvSpPr>
                <p:cNvPr id="33802" name="Rectangle 10"/>
                <p:cNvSpPr>
                  <a:spLocks/>
                </p:cNvSpPr>
                <p:nvPr/>
              </p:nvSpPr>
              <p:spPr bwMode="auto">
                <a:xfrm>
                  <a:off x="18" y="0"/>
                  <a:ext cx="272" cy="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497" tIns="72248" rIns="144497" bIns="72248"/>
                <a:lstStyle/>
                <a:p>
                  <a:pPr defTabSz="1300163">
                    <a:spcBef>
                      <a:spcPts val="400"/>
                    </a:spcBef>
                  </a:pPr>
                  <a:r>
                    <a:rPr lang="en-US" sz="3400" b="1">
                      <a:solidFill>
                        <a:srgbClr val="008000"/>
                      </a:solidFill>
                      <a:latin typeface="Arial" pitchFamily="34" charset="0"/>
                      <a:cs typeface="Arial" pitchFamily="34" charset="0"/>
                      <a:sym typeface="Arial" pitchFamily="34" charset="0"/>
                    </a:rPr>
                    <a:t>Mass Solid</a:t>
                  </a:r>
                  <a:endParaRPr lang="en-US" sz="3400" b="1">
                    <a:latin typeface="Arial" pitchFamily="34" charset="0"/>
                    <a:cs typeface="Arial" pitchFamily="34" charset="0"/>
                    <a:sym typeface="Arial" pitchFamily="34" charset="0"/>
                  </a:endParaRPr>
                </a:p>
                <a:p>
                  <a:pPr defTabSz="1300163">
                    <a:spcBef>
                      <a:spcPts val="400"/>
                    </a:spcBef>
                  </a:pPr>
                  <a:r>
                    <a:rPr lang="en-US" sz="3400" b="1">
                      <a:solidFill>
                        <a:srgbClr val="FF3300"/>
                      </a:solidFill>
                      <a:latin typeface="Arial" pitchFamily="34" charset="0"/>
                      <a:cs typeface="Arial" pitchFamily="34" charset="0"/>
                      <a:sym typeface="Arial" pitchFamily="34" charset="0"/>
                    </a:rPr>
                    <a:t>Volume</a:t>
                  </a:r>
                  <a:endParaRPr lang="en-US"/>
                </a:p>
              </p:txBody>
            </p:sp>
            <p:sp>
              <p:nvSpPr>
                <p:cNvPr id="33803" name="Line 11"/>
                <p:cNvSpPr>
                  <a:spLocks noChangeShapeType="1"/>
                </p:cNvSpPr>
                <p:nvPr/>
              </p:nvSpPr>
              <p:spPr bwMode="auto">
                <a:xfrm>
                  <a:off x="4" y="49"/>
                  <a:ext cx="286" cy="1"/>
                </a:xfrm>
                <a:prstGeom prst="line">
                  <a:avLst/>
                </a:prstGeom>
                <a:noFill/>
                <a:ln w="72247"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4" name="Rectangle 12"/>
                <p:cNvSpPr>
                  <a:spLocks/>
                </p:cNvSpPr>
                <p:nvPr/>
              </p:nvSpPr>
              <p:spPr bwMode="auto">
                <a:xfrm>
                  <a:off x="0" y="105"/>
                  <a:ext cx="305"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497" tIns="72248" rIns="144497" bIns="72248"/>
                <a:lstStyle/>
                <a:p>
                  <a:pPr defTabSz="1300163">
                    <a:spcBef>
                      <a:spcPts val="400"/>
                    </a:spcBef>
                  </a:pPr>
                  <a:r>
                    <a:rPr lang="en-US" sz="3400" b="1">
                      <a:solidFill>
                        <a:srgbClr val="F96A1B"/>
                      </a:solidFill>
                      <a:latin typeface="Arial" pitchFamily="34" charset="0"/>
                      <a:cs typeface="Arial" pitchFamily="34" charset="0"/>
                      <a:sym typeface="Arial" pitchFamily="34" charset="0"/>
                    </a:rPr>
                    <a:t>Mass Water</a:t>
                  </a:r>
                  <a:endParaRPr lang="en-US" sz="2500">
                    <a:latin typeface="Helvetica" charset="0"/>
                    <a:ea typeface="Helvetica" charset="0"/>
                    <a:cs typeface="Helvetica" charset="0"/>
                    <a:sym typeface="Helvetica" charset="0"/>
                  </a:endParaRPr>
                </a:p>
                <a:p>
                  <a:pPr defTabSz="1300163">
                    <a:spcBef>
                      <a:spcPts val="400"/>
                    </a:spcBef>
                  </a:pPr>
                  <a:r>
                    <a:rPr lang="en-US" sz="3400" b="1">
                      <a:solidFill>
                        <a:srgbClr val="FF3300"/>
                      </a:solidFill>
                      <a:latin typeface="Arial" pitchFamily="34" charset="0"/>
                      <a:cs typeface="Arial" pitchFamily="34" charset="0"/>
                      <a:sym typeface="Arial" pitchFamily="34" charset="0"/>
                    </a:rPr>
                    <a:t>Volume</a:t>
                  </a:r>
                  <a:endParaRPr lang="en-US"/>
                </a:p>
              </p:txBody>
            </p:sp>
            <p:sp>
              <p:nvSpPr>
                <p:cNvPr id="33805" name="Line 13"/>
                <p:cNvSpPr>
                  <a:spLocks noChangeShapeType="1"/>
                </p:cNvSpPr>
                <p:nvPr/>
              </p:nvSpPr>
              <p:spPr bwMode="auto">
                <a:xfrm>
                  <a:off x="5" y="155"/>
                  <a:ext cx="286" cy="1"/>
                </a:xfrm>
                <a:prstGeom prst="line">
                  <a:avLst/>
                </a:prstGeom>
                <a:noFill/>
                <a:ln w="72247"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33806" name="Rectangle 14"/>
            <p:cNvSpPr>
              <a:spLocks/>
            </p:cNvSpPr>
            <p:nvPr/>
          </p:nvSpPr>
          <p:spPr bwMode="auto">
            <a:xfrm>
              <a:off x="0" y="51"/>
              <a:ext cx="133" cy="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7200">
                  <a:latin typeface="Times New Roman" pitchFamily="18" charset="0"/>
                  <a:cs typeface="Times New Roman" pitchFamily="18" charset="0"/>
                  <a:sym typeface="Times New Roman" pitchFamily="18" charset="0"/>
                </a:rPr>
                <a:t>G =</a:t>
              </a:r>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7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3796">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3796">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6">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6">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6">
                                            <p:txEl>
                                              <p:pRg st="9" end="9"/>
                                            </p:txEl>
                                          </p:spTgt>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6146"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6147" name="Rectangle 3"/>
          <p:cNvSpPr>
            <a:spLocks noChangeArrowheads="1"/>
          </p:cNvSpPr>
          <p:nvPr>
            <p:ph type="title"/>
          </p:nvPr>
        </p:nvSpPr>
        <p:spPr>
          <a:xfrm>
            <a:off x="312738" y="433388"/>
            <a:ext cx="12211050" cy="866775"/>
          </a:xfrm>
        </p:spPr>
        <p:txBody>
          <a:bodyPr lIns="126435" tIns="72248" rIns="126435" bIns="72248"/>
          <a:lstStyle/>
          <a:p>
            <a:pPr algn="l" defTabSz="1300163"/>
            <a:r>
              <a:rPr lang="en-US" sz="3900">
                <a:latin typeface="Helvetica" charset="0"/>
                <a:ea typeface="Helvetica" charset="0"/>
                <a:cs typeface="Helvetica" charset="0"/>
                <a:sym typeface="Helvetica" charset="0"/>
              </a:rPr>
              <a:t>DENSITY AND UNIT WEIGHT</a:t>
            </a:r>
            <a:endParaRPr lang="en-US"/>
          </a:p>
        </p:txBody>
      </p:sp>
      <p:sp>
        <p:nvSpPr>
          <p:cNvPr id="6148" name="Rectangle 4"/>
          <p:cNvSpPr>
            <a:spLocks noChangeArrowheads="1"/>
          </p:cNvSpPr>
          <p:nvPr>
            <p:ph type="body" idx="1"/>
          </p:nvPr>
        </p:nvSpPr>
        <p:spPr>
          <a:xfrm>
            <a:off x="3941763" y="1985963"/>
            <a:ext cx="4953000" cy="3429000"/>
          </a:xfrm>
        </p:spPr>
        <p:txBody>
          <a:bodyPr lIns="126435" tIns="72248" rIns="126435" bIns="72248" anchor="t"/>
          <a:lstStyle/>
          <a:p>
            <a:pPr marL="0" indent="0" defTabSz="1300163">
              <a:spcBef>
                <a:spcPts val="2200"/>
              </a:spcBef>
              <a:buSzTx/>
              <a:buFontTx/>
              <a:buNone/>
            </a:pPr>
            <a:r>
              <a:rPr lang="en-US" sz="2200" b="1">
                <a:latin typeface="Helvetica" charset="0"/>
                <a:ea typeface="Helvetica" charset="0"/>
                <a:cs typeface="Helvetica" charset="0"/>
                <a:sym typeface="Helvetica" charset="0"/>
              </a:rPr>
              <a:t>density = </a:t>
            </a:r>
            <a:r>
              <a:rPr lang="en-US" sz="2200">
                <a:latin typeface="Symbol" pitchFamily="18" charset="2"/>
                <a:ea typeface="Symbol" pitchFamily="18" charset="2"/>
                <a:cs typeface="Symbol" pitchFamily="18" charset="2"/>
                <a:sym typeface="Symbol" pitchFamily="18" charset="2"/>
              </a:rPr>
              <a:t>ρ</a:t>
            </a:r>
            <a:r>
              <a:rPr lang="en-US" sz="2200" b="1" i="1">
                <a:latin typeface="Helvetica" charset="0"/>
                <a:ea typeface="Helvetica" charset="0"/>
                <a:cs typeface="Helvetica" charset="0"/>
                <a:sym typeface="Helvetica" charset="0"/>
              </a:rPr>
              <a:t> = m / V</a:t>
            </a:r>
            <a:r>
              <a:rPr lang="en-US" sz="2200" b="1">
                <a:latin typeface="Helvetica" charset="0"/>
                <a:ea typeface="Helvetica" charset="0"/>
                <a:cs typeface="Helvetica" charset="0"/>
                <a:sym typeface="Helvetica" charset="0"/>
              </a:rPr>
              <a:t>		</a:t>
            </a:r>
          </a:p>
          <a:p>
            <a:pPr marL="0" indent="0" defTabSz="1300163">
              <a:spcBef>
                <a:spcPts val="2200"/>
              </a:spcBef>
              <a:buSzTx/>
              <a:buFontTx/>
              <a:buNone/>
            </a:pPr>
            <a:r>
              <a:rPr lang="en-US" sz="2200" b="1">
                <a:latin typeface="Helvetica" charset="0"/>
                <a:ea typeface="Helvetica" charset="0"/>
                <a:cs typeface="Helvetica" charset="0"/>
                <a:sym typeface="Helvetica" charset="0"/>
              </a:rPr>
              <a:t>unit weight = </a:t>
            </a:r>
            <a:r>
              <a:rPr lang="en-US" sz="2200">
                <a:latin typeface="Symbol" pitchFamily="18" charset="2"/>
                <a:ea typeface="Symbol" pitchFamily="18" charset="2"/>
                <a:cs typeface="Symbol" pitchFamily="18" charset="2"/>
                <a:sym typeface="Symbol" pitchFamily="18" charset="2"/>
              </a:rPr>
              <a:t>γ</a:t>
            </a:r>
            <a:r>
              <a:rPr lang="en-US" sz="2200" b="1" i="1">
                <a:latin typeface="Helvetica" charset="0"/>
                <a:ea typeface="Helvetica" charset="0"/>
                <a:cs typeface="Helvetica" charset="0"/>
                <a:sym typeface="Helvetica" charset="0"/>
              </a:rPr>
              <a:t> = W / V	</a:t>
            </a:r>
            <a:r>
              <a:rPr lang="en-US" sz="2200" b="1">
                <a:latin typeface="Helvetica" charset="0"/>
                <a:ea typeface="Helvetica" charset="0"/>
                <a:cs typeface="Helvetica" charset="0"/>
                <a:sym typeface="Helvetica" charset="0"/>
              </a:rPr>
              <a:t>	</a:t>
            </a:r>
          </a:p>
          <a:p>
            <a:pPr marL="0" indent="0" defTabSz="1300163">
              <a:spcBef>
                <a:spcPts val="2200"/>
              </a:spcBef>
              <a:buSzTx/>
              <a:buFontTx/>
              <a:buNone/>
            </a:pPr>
            <a:r>
              <a:rPr lang="en-US" sz="2200" b="1">
                <a:latin typeface="Helvetica" charset="0"/>
                <a:ea typeface="Helvetica" charset="0"/>
                <a:cs typeface="Helvetica" charset="0"/>
                <a:sym typeface="Helvetica" charset="0"/>
              </a:rPr>
              <a:t>specific gravity </a:t>
            </a:r>
          </a:p>
        </p:txBody>
      </p:sp>
      <p:sp>
        <p:nvSpPr>
          <p:cNvPr id="6149" name="Rectangle 5"/>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500">
                <a:latin typeface="Times New Roman" pitchFamily="18" charset="0"/>
                <a:cs typeface="Times New Roman" pitchFamily="18" charset="0"/>
                <a:sym typeface="Times New Roman" pitchFamily="18" charset="0"/>
              </a:rPr>
              <a:t>3</a:t>
            </a:r>
            <a:endParaRPr lang="en-US"/>
          </a:p>
        </p:txBody>
      </p:sp>
      <p:pic>
        <p:nvPicPr>
          <p:cNvPr id="6150" name="Picture 6" descr="image4.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6700" y="5527675"/>
            <a:ext cx="2590800" cy="154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4818"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4819" name="Rectangle 3"/>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latin typeface="Times New Roman" pitchFamily="18" charset="0"/>
                <a:cs typeface="Times New Roman" pitchFamily="18" charset="0"/>
                <a:sym typeface="Times New Roman" pitchFamily="18" charset="0"/>
              </a:rPr>
              <a:t>30</a:t>
            </a:r>
            <a:endParaRPr lang="en-US"/>
          </a:p>
        </p:txBody>
      </p:sp>
      <p:sp>
        <p:nvSpPr>
          <p:cNvPr id="34820" name="Rectangle 4"/>
          <p:cNvSpPr>
            <a:spLocks/>
          </p:cNvSpPr>
          <p:nvPr/>
        </p:nvSpPr>
        <p:spPr bwMode="auto">
          <a:xfrm>
            <a:off x="103188" y="1016000"/>
            <a:ext cx="1238408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55725">
              <a:spcBef>
                <a:spcPts val="500"/>
              </a:spcBef>
            </a:pPr>
            <a:r>
              <a:rPr lang="en-US" b="1">
                <a:latin typeface="Arial" pitchFamily="34" charset="0"/>
                <a:cs typeface="Arial" pitchFamily="34" charset="0"/>
                <a:sym typeface="Arial" pitchFamily="34" charset="0"/>
              </a:rPr>
              <a:t>Coarse Aggregate Specific Gravity by the Book</a:t>
            </a:r>
            <a:endParaRPr lang="en-US" sz="2500">
              <a:latin typeface="Helvetica" charset="0"/>
              <a:ea typeface="Helvetica" charset="0"/>
              <a:cs typeface="Helvetica" charset="0"/>
              <a:sym typeface="Helvetica" charset="0"/>
            </a:endParaRPr>
          </a:p>
          <a:p>
            <a:pPr algn="l" defTabSz="1355725">
              <a:spcBef>
                <a:spcPts val="500"/>
              </a:spcBef>
            </a:pPr>
            <a:r>
              <a:rPr lang="en-US" sz="3200" b="1">
                <a:latin typeface="Arial" pitchFamily="34" charset="0"/>
                <a:cs typeface="Arial" pitchFamily="34" charset="0"/>
                <a:sym typeface="Arial" pitchFamily="34" charset="0"/>
              </a:rPr>
              <a:t>(ASTM C127)</a:t>
            </a:r>
            <a:endParaRPr lang="en-US"/>
          </a:p>
        </p:txBody>
      </p:sp>
      <p:pic>
        <p:nvPicPr>
          <p:cNvPr id="34821" name="Picture 5" descr="image32.jpg"/>
          <p:cNvPicPr>
            <a:picLocks noChangeAspect="1"/>
          </p:cNvPicPr>
          <p:nvPr/>
        </p:nvPicPr>
        <p:blipFill>
          <a:blip r:embed="rId2">
            <a:extLst>
              <a:ext uri="{28A0092B-C50C-407E-A947-70E740481C1C}">
                <a14:useLocalDpi xmlns:a14="http://schemas.microsoft.com/office/drawing/2010/main" val="0"/>
              </a:ext>
            </a:extLst>
          </a:blip>
          <a:srcRect l="1418" r="54184" b="59903"/>
          <a:stretch>
            <a:fillRect/>
          </a:stretch>
        </p:blipFill>
        <p:spPr bwMode="auto">
          <a:xfrm>
            <a:off x="0" y="2312988"/>
            <a:ext cx="5114925" cy="624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2" name="Picture 6" descr="image33.jpg">
            <a:hlinkClick r:id="rId3"/>
          </p:cNvPr>
          <p:cNvPicPr>
            <a:picLocks noChangeAspect="1"/>
          </p:cNvPicPr>
          <p:nvPr/>
        </p:nvPicPr>
        <p:blipFill>
          <a:blip r:embed="rId4">
            <a:extLst>
              <a:ext uri="{28A0092B-C50C-407E-A947-70E740481C1C}">
                <a14:useLocalDpi xmlns:a14="http://schemas.microsoft.com/office/drawing/2010/main" val="0"/>
              </a:ext>
            </a:extLst>
          </a:blip>
          <a:srcRect l="4517" r="14815"/>
          <a:stretch>
            <a:fillRect/>
          </a:stretch>
        </p:blipFill>
        <p:spPr bwMode="auto">
          <a:xfrm>
            <a:off x="5046663" y="2085975"/>
            <a:ext cx="4683125" cy="429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3" name="Picture 7" descr="image34.png"/>
          <p:cNvPicPr>
            <a:picLocks noChangeAspect="1"/>
          </p:cNvPicPr>
          <p:nvPr/>
        </p:nvPicPr>
        <p:blipFill>
          <a:blip r:embed="rId5">
            <a:extLst>
              <a:ext uri="{28A0092B-C50C-407E-A947-70E740481C1C}">
                <a14:useLocalDpi xmlns:a14="http://schemas.microsoft.com/office/drawing/2010/main" val="0"/>
              </a:ext>
            </a:extLst>
          </a:blip>
          <a:srcRect l="42487" t="21001" r="30042" b="37999"/>
          <a:stretch>
            <a:fillRect/>
          </a:stretch>
        </p:blipFill>
        <p:spPr bwMode="auto">
          <a:xfrm>
            <a:off x="5022850" y="2105025"/>
            <a:ext cx="4646613"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4" name="Picture 8" descr="image35.png"/>
          <p:cNvPicPr>
            <a:picLocks noChangeAspect="1"/>
          </p:cNvPicPr>
          <p:nvPr/>
        </p:nvPicPr>
        <p:blipFill>
          <a:blip r:embed="rId6">
            <a:extLst>
              <a:ext uri="{28A0092B-C50C-407E-A947-70E740481C1C}">
                <a14:useLocalDpi xmlns:a14="http://schemas.microsoft.com/office/drawing/2010/main" val="0"/>
              </a:ext>
            </a:extLst>
          </a:blip>
          <a:srcRect l="6766" t="6519" b="6219"/>
          <a:stretch>
            <a:fillRect/>
          </a:stretch>
        </p:blipFill>
        <p:spPr bwMode="auto">
          <a:xfrm>
            <a:off x="5032375" y="2058988"/>
            <a:ext cx="4662488" cy="429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5" name="Picture 9" descr="image36.png"/>
          <p:cNvPicPr>
            <a:picLocks noChangeAspect="1"/>
          </p:cNvPicPr>
          <p:nvPr/>
        </p:nvPicPr>
        <p:blipFill>
          <a:blip r:embed="rId7">
            <a:extLst>
              <a:ext uri="{28A0092B-C50C-407E-A947-70E740481C1C}">
                <a14:useLocalDpi xmlns:a14="http://schemas.microsoft.com/office/drawing/2010/main" val="0"/>
              </a:ext>
            </a:extLst>
          </a:blip>
          <a:srcRect l="8727" r="15581"/>
          <a:stretch>
            <a:fillRect/>
          </a:stretch>
        </p:blipFill>
        <p:spPr bwMode="auto">
          <a:xfrm>
            <a:off x="9702800" y="2028825"/>
            <a:ext cx="3302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6" name="Rectangle 10"/>
          <p:cNvSpPr>
            <a:spLocks/>
          </p:cNvSpPr>
          <p:nvPr/>
        </p:nvSpPr>
        <p:spPr bwMode="auto">
          <a:xfrm>
            <a:off x="4933950" y="6548438"/>
            <a:ext cx="4479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Dry then saturate the aggregates</a:t>
            </a:r>
            <a:endParaRPr lang="en-US"/>
          </a:p>
        </p:txBody>
      </p:sp>
      <p:sp>
        <p:nvSpPr>
          <p:cNvPr id="34827" name="Rectangle 11"/>
          <p:cNvSpPr>
            <a:spLocks/>
          </p:cNvSpPr>
          <p:nvPr/>
        </p:nvSpPr>
        <p:spPr bwMode="auto">
          <a:xfrm>
            <a:off x="4992688" y="7029450"/>
            <a:ext cx="45434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Dry to SSD condition and weigh</a:t>
            </a:r>
            <a:endParaRPr lang="en-US"/>
          </a:p>
        </p:txBody>
      </p:sp>
      <p:sp>
        <p:nvSpPr>
          <p:cNvPr id="34828" name="Rectangle 12"/>
          <p:cNvSpPr>
            <a:spLocks/>
          </p:cNvSpPr>
          <p:nvPr/>
        </p:nvSpPr>
        <p:spPr bwMode="auto">
          <a:xfrm>
            <a:off x="5067300" y="7543800"/>
            <a:ext cx="38719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Times New Roman" pitchFamily="18" charset="0"/>
                <a:cs typeface="Times New Roman" pitchFamily="18" charset="0"/>
                <a:sym typeface="Times New Roman" pitchFamily="18" charset="0"/>
              </a:rPr>
              <a:t>Measure submerged weight</a:t>
            </a:r>
            <a:endParaRPr lang="en-US"/>
          </a:p>
        </p:txBody>
      </p:sp>
      <p:sp>
        <p:nvSpPr>
          <p:cNvPr id="34829" name="Rectangle 13"/>
          <p:cNvSpPr>
            <a:spLocks/>
          </p:cNvSpPr>
          <p:nvPr/>
        </p:nvSpPr>
        <p:spPr bwMode="auto">
          <a:xfrm>
            <a:off x="5186363" y="7958138"/>
            <a:ext cx="492125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4200" b="1">
                <a:solidFill>
                  <a:srgbClr val="FF0000"/>
                </a:solidFill>
                <a:latin typeface="Times New Roman" pitchFamily="18" charset="0"/>
                <a:cs typeface="Times New Roman" pitchFamily="18" charset="0"/>
                <a:sym typeface="Times New Roman" pitchFamily="18" charset="0"/>
              </a:rPr>
              <a:t>Measure dry weight</a:t>
            </a:r>
            <a:endParaRPr lang="en-US"/>
          </a:p>
        </p:txBody>
      </p:sp>
      <p:sp>
        <p:nvSpPr>
          <p:cNvPr id="34830" name="Rectangle 14"/>
          <p:cNvSpPr>
            <a:spLocks/>
          </p:cNvSpPr>
          <p:nvPr/>
        </p:nvSpPr>
        <p:spPr bwMode="auto">
          <a:xfrm>
            <a:off x="5013325" y="1990725"/>
            <a:ext cx="7991475" cy="6049963"/>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48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82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34823"/>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348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828"/>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499"/>
                                          </p:stCondLst>
                                        </p:cTn>
                                        <p:tgtEl>
                                          <p:spTgt spid="34824"/>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nodeType="afterEffect">
                                  <p:stCondLst>
                                    <p:cond delay="0"/>
                                  </p:stCondLst>
                                  <p:childTnLst>
                                    <p:set>
                                      <p:cBhvr>
                                        <p:cTn id="26" dur="1" fill="hold">
                                          <p:stCondLst>
                                            <p:cond delay="499"/>
                                          </p:stCondLst>
                                        </p:cTn>
                                        <p:tgtEl>
                                          <p:spTgt spid="348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29"/>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34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utoUpdateAnimBg="0"/>
      <p:bldP spid="34827" grpId="0" autoUpdateAnimBg="0"/>
      <p:bldP spid="34828" grpId="0" autoUpdateAnimBg="0"/>
      <p:bldP spid="34829" grpId="0" autoUpdateAnimBg="0"/>
      <p:bldP spid="348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5842"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5843" name="Rectangle 3"/>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latin typeface="Times New Roman" pitchFamily="18" charset="0"/>
                <a:cs typeface="Times New Roman" pitchFamily="18" charset="0"/>
                <a:sym typeface="Times New Roman" pitchFamily="18" charset="0"/>
              </a:rPr>
              <a:t>31</a:t>
            </a:r>
            <a:endParaRPr lang="en-US"/>
          </a:p>
        </p:txBody>
      </p:sp>
      <p:pic>
        <p:nvPicPr>
          <p:cNvPr id="35844" name="Picture 4" descr="image37.jpg"/>
          <p:cNvPicPr>
            <a:picLocks noChangeAspect="1"/>
          </p:cNvPicPr>
          <p:nvPr/>
        </p:nvPicPr>
        <p:blipFill>
          <a:blip r:embed="rId2">
            <a:extLst>
              <a:ext uri="{28A0092B-C50C-407E-A947-70E740481C1C}">
                <a14:useLocalDpi xmlns:a14="http://schemas.microsoft.com/office/drawing/2010/main" val="0"/>
              </a:ext>
            </a:extLst>
          </a:blip>
          <a:srcRect l="44666"/>
          <a:stretch>
            <a:fillRect/>
          </a:stretch>
        </p:blipFill>
        <p:spPr bwMode="auto">
          <a:xfrm>
            <a:off x="153988" y="846138"/>
            <a:ext cx="12849225" cy="799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5845" name="Group 5"/>
          <p:cNvGrpSpPr>
            <a:grpSpLocks/>
          </p:cNvGrpSpPr>
          <p:nvPr/>
        </p:nvGrpSpPr>
        <p:grpSpPr bwMode="auto">
          <a:xfrm>
            <a:off x="0" y="0"/>
            <a:ext cx="13004800" cy="1804988"/>
            <a:chOff x="0" y="0"/>
            <a:chExt cx="1024" cy="143"/>
          </a:xfrm>
        </p:grpSpPr>
        <p:sp>
          <p:nvSpPr>
            <p:cNvPr id="35846" name="Rectangle 6"/>
            <p:cNvSpPr>
              <a:spLocks/>
            </p:cNvSpPr>
            <p:nvPr/>
          </p:nvSpPr>
          <p:spPr bwMode="auto">
            <a:xfrm>
              <a:off x="0" y="0"/>
              <a:ext cx="1024" cy="72"/>
            </a:xfrm>
            <a:prstGeom prst="rect">
              <a:avLst/>
            </a:pr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5847" name="Rectangle 7"/>
            <p:cNvSpPr>
              <a:spLocks/>
            </p:cNvSpPr>
            <p:nvPr/>
          </p:nvSpPr>
          <p:spPr bwMode="auto">
            <a:xfrm>
              <a:off x="0" y="0"/>
              <a:ext cx="1024" cy="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55725"/>
              <a:r>
                <a:rPr lang="en-US" sz="5400" b="1" i="1">
                  <a:latin typeface="Helvetica" charset="0"/>
                  <a:ea typeface="Helvetica" charset="0"/>
                  <a:cs typeface="Helvetica" charset="0"/>
                  <a:sym typeface="Helvetica" charset="0"/>
                </a:rPr>
                <a:t>Types of Gradation on 0.45 Power Graph</a:t>
              </a:r>
              <a:endParaRPr lang="en-US"/>
            </a:p>
          </p:txBody>
        </p:sp>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1"/>
          <p:cNvSpPr>
            <a:spLocks/>
          </p:cNvSpPr>
          <p:nvPr/>
        </p:nvSpPr>
        <p:spPr bwMode="auto">
          <a:xfrm>
            <a:off x="0" y="3765550"/>
            <a:ext cx="5080000" cy="5988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6866" name="AutoShape 2"/>
          <p:cNvSpPr>
            <a:spLocks/>
          </p:cNvSpPr>
          <p:nvPr/>
        </p:nvSpPr>
        <p:spPr bwMode="auto">
          <a:xfrm>
            <a:off x="-3175" y="0"/>
            <a:ext cx="13006388" cy="975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8274" y="0"/>
                </a:lnTo>
                <a:lnTo>
                  <a:pt x="21600" y="2"/>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6867" name="Rectangle 3"/>
          <p:cNvSpPr>
            <a:spLocks/>
          </p:cNvSpPr>
          <p:nvPr/>
        </p:nvSpPr>
        <p:spPr bwMode="auto">
          <a:xfrm>
            <a:off x="1381125" y="4767263"/>
            <a:ext cx="10418763"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497" tIns="72248" rIns="144497" bIns="72248"/>
          <a:lstStyle/>
          <a:p>
            <a:pPr defTabSz="1355725">
              <a:lnSpc>
                <a:spcPct val="90000"/>
              </a:lnSpc>
              <a:spcBef>
                <a:spcPts val="500"/>
              </a:spcBef>
            </a:pPr>
            <a:r>
              <a:rPr lang="en-US" sz="5100" b="1">
                <a:solidFill>
                  <a:srgbClr val="0070C0"/>
                </a:solidFill>
                <a:latin typeface="Arial" pitchFamily="34" charset="0"/>
                <a:cs typeface="Arial" pitchFamily="34" charset="0"/>
                <a:sym typeface="Arial" pitchFamily="34" charset="0"/>
              </a:rPr>
              <a:t>Section 5</a:t>
            </a:r>
          </a:p>
          <a:p>
            <a:pPr defTabSz="1355725">
              <a:lnSpc>
                <a:spcPct val="90000"/>
              </a:lnSpc>
              <a:spcBef>
                <a:spcPts val="500"/>
              </a:spcBef>
            </a:pPr>
            <a:r>
              <a:rPr lang="en-US" sz="5900" b="1">
                <a:effectLst>
                  <a:outerShdw blurRad="38100" dist="38100" dir="2700000" algn="tl">
                    <a:srgbClr val="C0C0C0"/>
                  </a:outerShdw>
                </a:effectLst>
                <a:latin typeface="Arial" pitchFamily="34" charset="0"/>
                <a:cs typeface="Arial" pitchFamily="34" charset="0"/>
                <a:sym typeface="Arial" pitchFamily="34" charset="0"/>
              </a:rPr>
              <a:t>Engineering Properties of Metals</a:t>
            </a:r>
            <a:endParaRPr lang="en-US"/>
          </a:p>
        </p:txBody>
      </p:sp>
      <p:pic>
        <p:nvPicPr>
          <p:cNvPr id="36868" name="Picture 4" descr="image27.jpg"/>
          <p:cNvPicPr>
            <a:picLocks noChangeAspect="1"/>
          </p:cNvPicPr>
          <p:nvPr/>
        </p:nvPicPr>
        <p:blipFill>
          <a:blip r:embed="rId2">
            <a:extLst>
              <a:ext uri="{28A0092B-C50C-407E-A947-70E740481C1C}">
                <a14:useLocalDpi xmlns:a14="http://schemas.microsoft.com/office/drawing/2010/main" val="0"/>
              </a:ext>
            </a:extLst>
          </a:blip>
          <a:srcRect l="42482" t="20966"/>
          <a:stretch>
            <a:fillRect/>
          </a:stretch>
        </p:blipFill>
        <p:spPr bwMode="auto">
          <a:xfrm>
            <a:off x="3467100" y="0"/>
            <a:ext cx="5891213" cy="416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6869" name="Group 5"/>
          <p:cNvGrpSpPr>
            <a:grpSpLocks/>
          </p:cNvGrpSpPr>
          <p:nvPr/>
        </p:nvGrpSpPr>
        <p:grpSpPr bwMode="auto">
          <a:xfrm>
            <a:off x="11947525" y="8775700"/>
            <a:ext cx="714375" cy="714375"/>
            <a:chOff x="0" y="0"/>
            <a:chExt cx="57" cy="57"/>
          </a:xfrm>
        </p:grpSpPr>
        <p:sp>
          <p:nvSpPr>
            <p:cNvPr id="36870"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6871"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32</a:t>
              </a:r>
              <a:endParaRPr lang="en-US"/>
            </a:p>
          </p:txBody>
        </p:sp>
      </p:gr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7890"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7891" name="Rectangle 3"/>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500">
                <a:latin typeface="Times New Roman" pitchFamily="18" charset="0"/>
                <a:cs typeface="Times New Roman" pitchFamily="18" charset="0"/>
                <a:sym typeface="Times New Roman" pitchFamily="18" charset="0"/>
              </a:rPr>
              <a:t>33</a:t>
            </a:r>
            <a:endParaRPr lang="en-US"/>
          </a:p>
        </p:txBody>
      </p:sp>
      <p:pic>
        <p:nvPicPr>
          <p:cNvPr id="37892" name="Picture 4" descr="image38.jpg"/>
          <p:cNvPicPr>
            <a:picLocks noChangeAspect="1"/>
          </p:cNvPicPr>
          <p:nvPr/>
        </p:nvPicPr>
        <p:blipFill>
          <a:blip r:embed="rId2">
            <a:extLst>
              <a:ext uri="{28A0092B-C50C-407E-A947-70E740481C1C}">
                <a14:useLocalDpi xmlns:a14="http://schemas.microsoft.com/office/drawing/2010/main" val="0"/>
              </a:ext>
            </a:extLst>
          </a:blip>
          <a:srcRect r="8649" b="9743"/>
          <a:stretch>
            <a:fillRect/>
          </a:stretch>
        </p:blipFill>
        <p:spPr bwMode="auto">
          <a:xfrm>
            <a:off x="0" y="2382838"/>
            <a:ext cx="13004800" cy="676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Rectangle 5"/>
          <p:cNvSpPr>
            <a:spLocks/>
          </p:cNvSpPr>
          <p:nvPr/>
        </p:nvSpPr>
        <p:spPr bwMode="auto">
          <a:xfrm>
            <a:off x="0" y="0"/>
            <a:ext cx="13004800" cy="3992563"/>
          </a:xfrm>
          <a:prstGeom prst="rect">
            <a:avLst/>
          </a:prstGeom>
          <a:solidFill>
            <a:srgbClr val="CDD7D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5400" b="1" i="1">
                <a:latin typeface="Helvetica" charset="0"/>
                <a:ea typeface="Helvetica" charset="0"/>
                <a:cs typeface="Helvetica" charset="0"/>
                <a:sym typeface="Helvetica" charset="0"/>
              </a:rPr>
              <a:t>Typical Stress-Strain Behavior of Mild Steel</a:t>
            </a:r>
            <a:endParaRPr lang="en-US" sz="2500">
              <a:latin typeface="Helvetica" charset="0"/>
              <a:ea typeface="Helvetica" charset="0"/>
              <a:cs typeface="Helvetica" charset="0"/>
              <a:sym typeface="Helvetica" charset="0"/>
            </a:endParaRPr>
          </a:p>
          <a:p>
            <a:pPr marL="457200" lvl="1" algn="l" defTabSz="1300163">
              <a:buClr>
                <a:srgbClr val="000000"/>
              </a:buClr>
              <a:buSzPct val="100000"/>
              <a:buFont typeface="Franklin Gothic Book" pitchFamily="34" charset="0"/>
              <a:buChar char="•"/>
            </a:pPr>
            <a:r>
              <a:rPr lang="en-US" sz="2500">
                <a:latin typeface="Helvetica" charset="0"/>
                <a:ea typeface="Helvetica" charset="0"/>
                <a:cs typeface="Helvetica" charset="0"/>
                <a:sym typeface="Helvetica" charset="0"/>
              </a:rPr>
              <a:t> </a:t>
            </a:r>
            <a:r>
              <a:rPr lang="en-US">
                <a:latin typeface="Symbol" pitchFamily="18" charset="2"/>
                <a:ea typeface="Symbol" pitchFamily="18" charset="2"/>
                <a:cs typeface="Symbol" pitchFamily="18" charset="2"/>
                <a:sym typeface="Symbol" pitchFamily="18" charset="2"/>
              </a:rPr>
              <a:t>σ</a:t>
            </a:r>
            <a:r>
              <a:rPr lang="en-US">
                <a:latin typeface="Helvetica" charset="0"/>
                <a:ea typeface="Helvetica" charset="0"/>
                <a:cs typeface="Helvetica" charset="0"/>
                <a:sym typeface="Helvetica" charset="0"/>
              </a:rPr>
              <a:t>-</a:t>
            </a:r>
            <a:r>
              <a:rPr lang="en-US">
                <a:latin typeface="Symbol" pitchFamily="18" charset="2"/>
                <a:ea typeface="Symbol" pitchFamily="18" charset="2"/>
                <a:cs typeface="Symbol" pitchFamily="18" charset="2"/>
                <a:sym typeface="Symbol" pitchFamily="18" charset="2"/>
              </a:rPr>
              <a:t>ε </a:t>
            </a:r>
            <a:r>
              <a:rPr lang="en-US">
                <a:latin typeface="Arial" pitchFamily="34" charset="0"/>
                <a:cs typeface="Arial" pitchFamily="34" charset="0"/>
                <a:sym typeface="Arial" pitchFamily="34" charset="0"/>
              </a:rPr>
              <a:t>is linear elastic up to proportional limit.</a:t>
            </a:r>
            <a:endParaRPr lang="en-US" sz="2500">
              <a:latin typeface="Helvetica" charset="0"/>
              <a:ea typeface="Helvetica" charset="0"/>
              <a:cs typeface="Helvetica" charset="0"/>
              <a:sym typeface="Helvetica" charset="0"/>
            </a:endParaRPr>
          </a:p>
          <a:p>
            <a:pPr marL="457200" lvl="1" algn="l" defTabSz="1300163">
              <a:buClr>
                <a:srgbClr val="000000"/>
              </a:buClr>
              <a:buSzPct val="100000"/>
              <a:buFont typeface="Franklin Gothic Book" pitchFamily="34" charset="0"/>
              <a:buChar char="•"/>
            </a:pPr>
            <a:r>
              <a:rPr lang="en-US">
                <a:latin typeface="Arial" pitchFamily="34" charset="0"/>
                <a:cs typeface="Arial" pitchFamily="34" charset="0"/>
                <a:sym typeface="Arial" pitchFamily="34" charset="0"/>
              </a:rPr>
              <a:t>Then non-linear elastic up to elastic limit = yield point = strain increases at constant stress.</a:t>
            </a:r>
            <a:endParaRPr lang="en-US" sz="2500">
              <a:latin typeface="Helvetica" charset="0"/>
              <a:ea typeface="Helvetica" charset="0"/>
              <a:cs typeface="Helvetica" charset="0"/>
              <a:sym typeface="Helvetica" charset="0"/>
            </a:endParaRPr>
          </a:p>
          <a:p>
            <a:pPr marL="457200" lvl="1" algn="l" defTabSz="1300163">
              <a:buClr>
                <a:srgbClr val="000000"/>
              </a:buClr>
              <a:buSzPct val="100000"/>
              <a:buFont typeface="Franklin Gothic Book" pitchFamily="34" charset="0"/>
              <a:buChar char="•"/>
            </a:pPr>
            <a:r>
              <a:rPr lang="en-US">
                <a:latin typeface="Arial" pitchFamily="34" charset="0"/>
                <a:cs typeface="Arial" pitchFamily="34" charset="0"/>
                <a:sym typeface="Arial" pitchFamily="34" charset="0"/>
              </a:rPr>
              <a:t>Then plastic deformation until failure.</a:t>
            </a:r>
            <a:endParaRPr lang="en-US"/>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8914"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8915" name="Rectangle 3"/>
          <p:cNvSpPr>
            <a:spLocks/>
          </p:cNvSpPr>
          <p:nvPr/>
        </p:nvSpPr>
        <p:spPr bwMode="auto">
          <a:xfrm>
            <a:off x="0" y="8883650"/>
            <a:ext cx="13004800" cy="400050"/>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8916" name="Rectangle 4"/>
          <p:cNvSpPr>
            <a:spLocks noChangeArrowheads="1"/>
          </p:cNvSpPr>
          <p:nvPr>
            <p:ph type="title"/>
          </p:nvPr>
        </p:nvSpPr>
        <p:spPr>
          <a:xfrm>
            <a:off x="0" y="0"/>
            <a:ext cx="12853988" cy="1117600"/>
          </a:xfrm>
          <a:solidFill>
            <a:srgbClr val="CDD7D9"/>
          </a:solidFill>
          <a:ln/>
          <a:extLst>
            <a:ext uri="{91240B29-F687-4F45-9708-019B960494DF}">
              <a14:hiddenLine xmlns:a14="http://schemas.microsoft.com/office/drawing/2010/main" w="12700" cap="rnd">
                <a:solidFill>
                  <a:srgbClr val="000000"/>
                </a:solidFill>
                <a:round/>
                <a:headEnd/>
                <a:tailEnd/>
              </a14:hiddenLine>
            </a:ext>
          </a:extLst>
        </p:spPr>
        <p:txBody>
          <a:bodyPr lIns="126435" tIns="72248" rIns="126435" bIns="72248"/>
          <a:lstStyle/>
          <a:p>
            <a:pPr algn="l" defTabSz="1300163"/>
            <a:r>
              <a:rPr lang="en-US" sz="4000" b="1">
                <a:latin typeface="Helvetica" charset="0"/>
                <a:ea typeface="Helvetica" charset="0"/>
                <a:cs typeface="Helvetica" charset="0"/>
                <a:sym typeface="Helvetica" charset="0"/>
              </a:rPr>
              <a:t>EFFECT OF CARBON ON MECHANICAL BEHAVIOR</a:t>
            </a:r>
            <a:endParaRPr lang="en-US"/>
          </a:p>
        </p:txBody>
      </p:sp>
      <p:sp>
        <p:nvSpPr>
          <p:cNvPr id="38917" name="Rectangle 5"/>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500">
                <a:latin typeface="Times New Roman" pitchFamily="18" charset="0"/>
                <a:cs typeface="Times New Roman" pitchFamily="18" charset="0"/>
                <a:sym typeface="Times New Roman" pitchFamily="18" charset="0"/>
              </a:rPr>
              <a:t>34</a:t>
            </a:r>
            <a:endParaRPr lang="en-US"/>
          </a:p>
        </p:txBody>
      </p:sp>
      <p:pic>
        <p:nvPicPr>
          <p:cNvPr id="38918" name="Picture 6" descr="image39.jpg"/>
          <p:cNvPicPr>
            <a:picLocks noChangeAspect="1"/>
          </p:cNvPicPr>
          <p:nvPr/>
        </p:nvPicPr>
        <p:blipFill>
          <a:blip r:embed="rId2">
            <a:extLst>
              <a:ext uri="{28A0092B-C50C-407E-A947-70E740481C1C}">
                <a14:useLocalDpi xmlns:a14="http://schemas.microsoft.com/office/drawing/2010/main" val="0"/>
              </a:ext>
            </a:extLst>
          </a:blip>
          <a:srcRect l="37616" b="2199"/>
          <a:stretch>
            <a:fillRect/>
          </a:stretch>
        </p:blipFill>
        <p:spPr bwMode="auto">
          <a:xfrm>
            <a:off x="1014413" y="993775"/>
            <a:ext cx="10293350" cy="822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9" name="Rectangle 7"/>
          <p:cNvSpPr>
            <a:spLocks/>
          </p:cNvSpPr>
          <p:nvPr/>
        </p:nvSpPr>
        <p:spPr bwMode="auto">
          <a:xfrm>
            <a:off x="5321300" y="6251575"/>
            <a:ext cx="2954338"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3400">
                <a:solidFill>
                  <a:srgbClr val="0000FF"/>
                </a:solidFill>
                <a:latin typeface="Times New Roman" pitchFamily="18" charset="0"/>
                <a:cs typeface="Times New Roman" pitchFamily="18" charset="0"/>
                <a:sym typeface="Times New Roman" pitchFamily="18" charset="0"/>
              </a:rPr>
              <a:t>Structural Steel</a:t>
            </a:r>
            <a:br>
              <a:rPr lang="en-US" sz="3400">
                <a:solidFill>
                  <a:srgbClr val="0000FF"/>
                </a:solidFill>
                <a:latin typeface="Times New Roman" pitchFamily="18" charset="0"/>
                <a:cs typeface="Times New Roman" pitchFamily="18" charset="0"/>
                <a:sym typeface="Times New Roman" pitchFamily="18" charset="0"/>
              </a:rPr>
            </a:br>
            <a:r>
              <a:rPr lang="en-US" sz="3400">
                <a:solidFill>
                  <a:srgbClr val="0000FF"/>
                </a:solidFill>
                <a:latin typeface="Times New Roman" pitchFamily="18" charset="0"/>
                <a:cs typeface="Times New Roman" pitchFamily="18" charset="0"/>
                <a:sym typeface="Times New Roman" pitchFamily="18" charset="0"/>
              </a:rPr>
              <a:t>0.12 to 0.30</a:t>
            </a:r>
            <a:endParaRPr lang="en-US"/>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9938"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39939" name="Rectangle 3"/>
          <p:cNvSpPr>
            <a:spLocks noChangeArrowheads="1"/>
          </p:cNvSpPr>
          <p:nvPr>
            <p:ph type="title"/>
          </p:nvPr>
        </p:nvSpPr>
        <p:spPr>
          <a:xfrm>
            <a:off x="974725" y="1339850"/>
            <a:ext cx="11053763" cy="541338"/>
          </a:xfrm>
        </p:spPr>
        <p:txBody>
          <a:bodyPr lIns="126435" tIns="72248" rIns="126435" bIns="72248"/>
          <a:lstStyle/>
          <a:p>
            <a:pPr algn="l" defTabSz="1300163"/>
            <a:r>
              <a:rPr lang="en-US" sz="2600">
                <a:latin typeface="Helvetica" charset="0"/>
                <a:ea typeface="Helvetica" charset="0"/>
                <a:cs typeface="Helvetica" charset="0"/>
                <a:sym typeface="Helvetica" charset="0"/>
              </a:rPr>
              <a:t>CONSTRUCTION USES OF STEEL</a:t>
            </a:r>
            <a:endParaRPr lang="en-US"/>
          </a:p>
        </p:txBody>
      </p:sp>
      <p:sp>
        <p:nvSpPr>
          <p:cNvPr id="39940" name="Rectangle 4"/>
          <p:cNvSpPr>
            <a:spLocks noChangeArrowheads="1"/>
          </p:cNvSpPr>
          <p:nvPr>
            <p:ph type="body" idx="1"/>
          </p:nvPr>
        </p:nvSpPr>
        <p:spPr>
          <a:xfrm>
            <a:off x="206375" y="2287588"/>
            <a:ext cx="12584113" cy="6604000"/>
          </a:xfrm>
        </p:spPr>
        <p:txBody>
          <a:bodyPr lIns="126435" tIns="72248" rIns="126435" bIns="72248" anchor="t"/>
          <a:lstStyle/>
          <a:p>
            <a:pPr marL="0" indent="0" defTabSz="1300163">
              <a:lnSpc>
                <a:spcPct val="120000"/>
              </a:lnSpc>
              <a:spcBef>
                <a:spcPts val="800"/>
              </a:spcBef>
              <a:buSzTx/>
              <a:buFontTx/>
              <a:buNone/>
            </a:pPr>
            <a:r>
              <a:rPr lang="en-US" sz="4200" b="1" u="sng">
                <a:latin typeface="Helvetica" charset="0"/>
                <a:ea typeface="Helvetica" charset="0"/>
                <a:cs typeface="Helvetica" charset="0"/>
                <a:sym typeface="Helvetica" charset="0"/>
              </a:rPr>
              <a:t>Structural steel</a:t>
            </a:r>
            <a:r>
              <a:rPr lang="en-US" sz="4200" b="1">
                <a:latin typeface="Helvetica" charset="0"/>
                <a:ea typeface="Helvetica" charset="0"/>
                <a:cs typeface="Helvetica" charset="0"/>
                <a:sym typeface="Helvetica" charset="0"/>
              </a:rPr>
              <a:t> </a:t>
            </a:r>
            <a:r>
              <a:rPr lang="en-US" sz="4200">
                <a:latin typeface="Symbol" pitchFamily="18" charset="2"/>
                <a:ea typeface="Symbol" pitchFamily="18" charset="2"/>
                <a:cs typeface="Symbol" pitchFamily="18" charset="2"/>
                <a:sym typeface="Symbol" pitchFamily="18" charset="2"/>
              </a:rPr>
              <a:t>→</a:t>
            </a:r>
            <a:r>
              <a:rPr lang="en-US" sz="4200" b="1">
                <a:latin typeface="Helvetica" charset="0"/>
                <a:ea typeface="Helvetica" charset="0"/>
                <a:cs typeface="Helvetica" charset="0"/>
                <a:sym typeface="Helvetica" charset="0"/>
              </a:rPr>
              <a:t> plates, bars, pipes, structural shapes, etc.</a:t>
            </a:r>
            <a:endParaRPr lang="en-US" sz="2200" b="1">
              <a:latin typeface="Helvetica" charset="0"/>
              <a:ea typeface="Helvetica" charset="0"/>
              <a:cs typeface="Helvetica" charset="0"/>
              <a:sym typeface="Helvetica" charset="0"/>
            </a:endParaRPr>
          </a:p>
          <a:p>
            <a:pPr marL="0" indent="0" defTabSz="1300163">
              <a:lnSpc>
                <a:spcPct val="120000"/>
              </a:lnSpc>
              <a:spcBef>
                <a:spcPts val="800"/>
              </a:spcBef>
              <a:buSzTx/>
              <a:buFontTx/>
              <a:buNone/>
            </a:pPr>
            <a:r>
              <a:rPr lang="en-US" sz="4200" b="1" u="sng">
                <a:latin typeface="Helvetica" charset="0"/>
                <a:ea typeface="Helvetica" charset="0"/>
                <a:cs typeface="Helvetica" charset="0"/>
                <a:sym typeface="Helvetica" charset="0"/>
              </a:rPr>
              <a:t>Cold formed steel</a:t>
            </a:r>
            <a:r>
              <a:rPr lang="en-US" sz="4200" b="1">
                <a:latin typeface="Helvetica" charset="0"/>
                <a:ea typeface="Helvetica" charset="0"/>
                <a:cs typeface="Helvetica" charset="0"/>
                <a:sym typeface="Helvetica" charset="0"/>
              </a:rPr>
              <a:t> </a:t>
            </a:r>
            <a:r>
              <a:rPr lang="en-US" sz="4200">
                <a:latin typeface="Symbol" pitchFamily="18" charset="2"/>
                <a:ea typeface="Symbol" pitchFamily="18" charset="2"/>
                <a:cs typeface="Symbol" pitchFamily="18" charset="2"/>
                <a:sym typeface="Symbol" pitchFamily="18" charset="2"/>
              </a:rPr>
              <a:t>→</a:t>
            </a:r>
            <a:r>
              <a:rPr lang="en-US" sz="4200" b="1">
                <a:latin typeface="Helvetica" charset="0"/>
                <a:ea typeface="Helvetica" charset="0"/>
                <a:cs typeface="Helvetica" charset="0"/>
                <a:sym typeface="Helvetica" charset="0"/>
              </a:rPr>
              <a:t>studs, trusts, roofing, cladding</a:t>
            </a:r>
          </a:p>
          <a:p>
            <a:pPr marL="0" indent="0" defTabSz="1300163">
              <a:lnSpc>
                <a:spcPct val="120000"/>
              </a:lnSpc>
              <a:spcBef>
                <a:spcPts val="800"/>
              </a:spcBef>
              <a:buSzTx/>
              <a:buFontTx/>
              <a:buNone/>
            </a:pPr>
            <a:r>
              <a:rPr lang="en-US" sz="4200" b="1" u="sng">
                <a:latin typeface="Helvetica" charset="0"/>
                <a:ea typeface="Helvetica" charset="0"/>
                <a:cs typeface="Helvetica" charset="0"/>
                <a:sym typeface="Helvetica" charset="0"/>
              </a:rPr>
              <a:t>Fastening products</a:t>
            </a:r>
            <a:r>
              <a:rPr lang="en-US" sz="4200" b="1">
                <a:latin typeface="Helvetica" charset="0"/>
                <a:ea typeface="Helvetica" charset="0"/>
                <a:cs typeface="Helvetica" charset="0"/>
                <a:sym typeface="Helvetica" charset="0"/>
              </a:rPr>
              <a:t> </a:t>
            </a:r>
            <a:r>
              <a:rPr lang="en-US" sz="4200">
                <a:latin typeface="Symbol" pitchFamily="18" charset="2"/>
                <a:ea typeface="Symbol" pitchFamily="18" charset="2"/>
                <a:cs typeface="Symbol" pitchFamily="18" charset="2"/>
                <a:sym typeface="Symbol" pitchFamily="18" charset="2"/>
              </a:rPr>
              <a:t>→ </a:t>
            </a:r>
            <a:r>
              <a:rPr lang="en-US" sz="4200" b="1">
                <a:latin typeface="Helvetica" charset="0"/>
                <a:ea typeface="Helvetica" charset="0"/>
                <a:cs typeface="Helvetica" charset="0"/>
                <a:sym typeface="Helvetica" charset="0"/>
              </a:rPr>
              <a:t>bolts, nuts, washers </a:t>
            </a:r>
            <a:endParaRPr lang="en-US" sz="2200" b="1">
              <a:latin typeface="Helvetica" charset="0"/>
              <a:ea typeface="Helvetica" charset="0"/>
              <a:cs typeface="Helvetica" charset="0"/>
              <a:sym typeface="Helvetica" charset="0"/>
            </a:endParaRPr>
          </a:p>
          <a:p>
            <a:pPr marL="0" indent="0" defTabSz="1300163">
              <a:lnSpc>
                <a:spcPct val="120000"/>
              </a:lnSpc>
              <a:spcBef>
                <a:spcPts val="800"/>
              </a:spcBef>
              <a:buSzTx/>
              <a:buFontTx/>
              <a:buNone/>
            </a:pPr>
            <a:r>
              <a:rPr lang="en-US" sz="4200" b="1" u="sng">
                <a:latin typeface="Helvetica" charset="0"/>
                <a:ea typeface="Helvetica" charset="0"/>
                <a:cs typeface="Helvetica" charset="0"/>
                <a:sym typeface="Helvetica" charset="0"/>
              </a:rPr>
              <a:t>Reinforcing steel</a:t>
            </a:r>
            <a:r>
              <a:rPr lang="en-US" sz="4200" b="1">
                <a:latin typeface="Helvetica" charset="0"/>
                <a:ea typeface="Helvetica" charset="0"/>
                <a:cs typeface="Helvetica" charset="0"/>
                <a:sym typeface="Helvetica" charset="0"/>
              </a:rPr>
              <a:t> </a:t>
            </a:r>
            <a:r>
              <a:rPr lang="en-US" sz="4200">
                <a:latin typeface="Symbol" pitchFamily="18" charset="2"/>
                <a:ea typeface="Symbol" pitchFamily="18" charset="2"/>
                <a:cs typeface="Symbol" pitchFamily="18" charset="2"/>
                <a:sym typeface="Symbol" pitchFamily="18" charset="2"/>
              </a:rPr>
              <a:t>→</a:t>
            </a:r>
            <a:r>
              <a:rPr lang="en-US" sz="4200" b="1">
                <a:latin typeface="Helvetica" charset="0"/>
                <a:ea typeface="Helvetica" charset="0"/>
                <a:cs typeface="Helvetica" charset="0"/>
                <a:sym typeface="Helvetica" charset="0"/>
              </a:rPr>
              <a:t> rebar for concrete</a:t>
            </a:r>
            <a:endParaRPr lang="en-US" sz="2200" b="1">
              <a:latin typeface="Helvetica" charset="0"/>
              <a:ea typeface="Helvetica" charset="0"/>
              <a:cs typeface="Helvetica" charset="0"/>
              <a:sym typeface="Helvetica" charset="0"/>
            </a:endParaRPr>
          </a:p>
          <a:p>
            <a:pPr marL="0" indent="0" defTabSz="1300163">
              <a:lnSpc>
                <a:spcPct val="120000"/>
              </a:lnSpc>
              <a:spcBef>
                <a:spcPts val="800"/>
              </a:spcBef>
              <a:buSzTx/>
              <a:buFontTx/>
              <a:buNone/>
            </a:pPr>
            <a:r>
              <a:rPr lang="en-US" sz="4200" b="1" u="sng">
                <a:latin typeface="Helvetica" charset="0"/>
                <a:ea typeface="Helvetica" charset="0"/>
                <a:cs typeface="Helvetica" charset="0"/>
                <a:sym typeface="Helvetica" charset="0"/>
              </a:rPr>
              <a:t>Miscellaneous</a:t>
            </a:r>
            <a:r>
              <a:rPr lang="en-US" sz="4200" b="1">
                <a:latin typeface="Helvetica" charset="0"/>
                <a:ea typeface="Helvetica" charset="0"/>
                <a:cs typeface="Helvetica" charset="0"/>
                <a:sym typeface="Helvetica" charset="0"/>
              </a:rPr>
              <a:t> </a:t>
            </a:r>
            <a:r>
              <a:rPr lang="en-US" sz="4200">
                <a:latin typeface="Symbol" pitchFamily="18" charset="2"/>
                <a:ea typeface="Symbol" pitchFamily="18" charset="2"/>
                <a:cs typeface="Symbol" pitchFamily="18" charset="2"/>
                <a:sym typeface="Symbol" pitchFamily="18" charset="2"/>
              </a:rPr>
              <a:t>→</a:t>
            </a:r>
            <a:r>
              <a:rPr lang="en-US" sz="4200" b="1">
                <a:latin typeface="Helvetica" charset="0"/>
                <a:ea typeface="Helvetica" charset="0"/>
                <a:cs typeface="Helvetica" charset="0"/>
                <a:sym typeface="Helvetica" charset="0"/>
              </a:rPr>
              <a:t> forms, pans, hardware, etc.</a:t>
            </a:r>
            <a:endParaRPr lang="en-US"/>
          </a:p>
        </p:txBody>
      </p:sp>
      <p:sp>
        <p:nvSpPr>
          <p:cNvPr id="39941" name="Rectangle 5"/>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500">
                <a:latin typeface="Times New Roman" pitchFamily="18" charset="0"/>
                <a:cs typeface="Times New Roman" pitchFamily="18" charset="0"/>
                <a:sym typeface="Times New Roman" pitchFamily="18" charset="0"/>
              </a:rPr>
              <a:t>35</a:t>
            </a:r>
            <a:endParaRPr lang="en-US"/>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40962"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40963" name="Rectangle 3"/>
          <p:cNvSpPr>
            <a:spLocks noChangeArrowheads="1"/>
          </p:cNvSpPr>
          <p:nvPr>
            <p:ph type="title"/>
          </p:nvPr>
        </p:nvSpPr>
        <p:spPr>
          <a:xfrm>
            <a:off x="0" y="1219200"/>
            <a:ext cx="5680075" cy="1101725"/>
          </a:xfrm>
          <a:solidFill>
            <a:srgbClr val="FFFFFF"/>
          </a:solidFill>
          <a:ln/>
          <a:extLst>
            <a:ext uri="{91240B29-F687-4F45-9708-019B960494DF}">
              <a14:hiddenLine xmlns:a14="http://schemas.microsoft.com/office/drawing/2010/main" w="12700" cap="rnd">
                <a:solidFill>
                  <a:srgbClr val="000000"/>
                </a:solidFill>
                <a:round/>
                <a:headEnd/>
                <a:tailEnd/>
              </a14:hiddenLine>
            </a:ext>
          </a:extLst>
        </p:spPr>
        <p:txBody>
          <a:bodyPr lIns="126435" tIns="72248" rIns="126435" bIns="72248"/>
          <a:lstStyle/>
          <a:p>
            <a:pPr algn="l" defTabSz="1300163"/>
            <a:r>
              <a:rPr lang="en-US" sz="3900">
                <a:latin typeface="Helvetica" charset="0"/>
                <a:ea typeface="Helvetica" charset="0"/>
                <a:cs typeface="Helvetica" charset="0"/>
                <a:sym typeface="Helvetica" charset="0"/>
              </a:rPr>
              <a:t>ALUMINUM</a:t>
            </a:r>
            <a:endParaRPr lang="en-US"/>
          </a:p>
        </p:txBody>
      </p:sp>
      <p:sp>
        <p:nvSpPr>
          <p:cNvPr id="40964" name="Rectangle 4"/>
          <p:cNvSpPr>
            <a:spLocks noChangeArrowheads="1"/>
          </p:cNvSpPr>
          <p:nvPr>
            <p:ph type="body" idx="1"/>
          </p:nvPr>
        </p:nvSpPr>
        <p:spPr>
          <a:xfrm>
            <a:off x="222250" y="2579688"/>
            <a:ext cx="12695238" cy="6502400"/>
          </a:xfrm>
        </p:spPr>
        <p:txBody>
          <a:bodyPr lIns="126435" tIns="72248" rIns="126435" bIns="72248" anchor="t"/>
          <a:lstStyle/>
          <a:p>
            <a:pPr marL="0" indent="0" defTabSz="1300163">
              <a:lnSpc>
                <a:spcPct val="120000"/>
              </a:lnSpc>
              <a:spcBef>
                <a:spcPct val="0"/>
              </a:spcBef>
              <a:buSzTx/>
              <a:buFontTx/>
              <a:buNone/>
            </a:pPr>
            <a:r>
              <a:rPr lang="en-US" sz="2200" b="1">
                <a:latin typeface="Helvetica" charset="0"/>
                <a:ea typeface="Helvetica" charset="0"/>
                <a:cs typeface="Helvetica" charset="0"/>
                <a:sym typeface="Helvetica" charset="0"/>
              </a:rPr>
              <a:t>Primarily used for containers, packaging, aircrafts, and automobiles.</a:t>
            </a:r>
          </a:p>
          <a:p>
            <a:pPr marL="0" indent="0" defTabSz="1300163">
              <a:lnSpc>
                <a:spcPct val="120000"/>
              </a:lnSpc>
              <a:spcBef>
                <a:spcPct val="0"/>
              </a:spcBef>
              <a:buSzTx/>
              <a:buFontTx/>
              <a:buNone/>
            </a:pPr>
            <a:r>
              <a:rPr lang="en-US" sz="2200" b="1">
                <a:latin typeface="Helvetica" charset="0"/>
                <a:ea typeface="Helvetica" charset="0"/>
                <a:cs typeface="Helvetica" charset="0"/>
                <a:sym typeface="Helvetica" charset="0"/>
              </a:rPr>
              <a:t>In civil projects, primarily used for architectural and finishing elements like doors, windows, and siding with a small amount used for electrical wiring.</a:t>
            </a:r>
          </a:p>
          <a:p>
            <a:pPr marL="0" indent="0" defTabSz="1300163">
              <a:lnSpc>
                <a:spcPct val="120000"/>
              </a:lnSpc>
              <a:spcBef>
                <a:spcPct val="0"/>
              </a:spcBef>
              <a:buSzTx/>
              <a:buFontTx/>
              <a:buNone/>
            </a:pPr>
            <a:r>
              <a:rPr lang="en-US" sz="2200" b="1">
                <a:latin typeface="Helvetica" charset="0"/>
                <a:ea typeface="Helvetica" charset="0"/>
                <a:cs typeface="Helvetica" charset="0"/>
                <a:sym typeface="Helvetica" charset="0"/>
              </a:rPr>
              <a:t>Not used extensively for structural members:</a:t>
            </a:r>
          </a:p>
          <a:p>
            <a:pPr marL="400050" lvl="1" indent="-400050" defTabSz="1300163">
              <a:lnSpc>
                <a:spcPct val="120000"/>
              </a:lnSpc>
              <a:spcBef>
                <a:spcPts val="300"/>
              </a:spcBef>
              <a:buClr>
                <a:srgbClr val="000000"/>
              </a:buClr>
              <a:buFont typeface="Wingdings" pitchFamily="2" charset="2"/>
              <a:buChar char="•"/>
            </a:pPr>
            <a:r>
              <a:rPr lang="en-US" sz="3600">
                <a:latin typeface="Helvetica" charset="0"/>
                <a:ea typeface="Helvetica" charset="0"/>
                <a:cs typeface="Helvetica" charset="0"/>
                <a:sym typeface="Helvetica" charset="0"/>
              </a:rPr>
              <a:t>expense </a:t>
            </a:r>
            <a:endParaRPr lang="en-US" sz="2200">
              <a:latin typeface="Helvetica" charset="0"/>
              <a:ea typeface="Helvetica" charset="0"/>
              <a:cs typeface="Helvetica" charset="0"/>
              <a:sym typeface="Helvetica" charset="0"/>
            </a:endParaRPr>
          </a:p>
          <a:p>
            <a:pPr marL="400050" lvl="1" indent="-400050" defTabSz="1300163">
              <a:lnSpc>
                <a:spcPct val="120000"/>
              </a:lnSpc>
              <a:spcBef>
                <a:spcPts val="300"/>
              </a:spcBef>
              <a:buClr>
                <a:srgbClr val="000000"/>
              </a:buClr>
              <a:buFont typeface="Wingdings" pitchFamily="2" charset="2"/>
              <a:buChar char="•"/>
            </a:pPr>
            <a:r>
              <a:rPr lang="en-US" sz="3600">
                <a:latin typeface="Helvetica" charset="0"/>
                <a:ea typeface="Helvetica" charset="0"/>
                <a:cs typeface="Helvetica" charset="0"/>
                <a:sym typeface="Helvetica" charset="0"/>
              </a:rPr>
              <a:t>strength and ductility</a:t>
            </a:r>
            <a:endParaRPr lang="en-US" sz="2200">
              <a:latin typeface="Helvetica" charset="0"/>
              <a:ea typeface="Helvetica" charset="0"/>
              <a:cs typeface="Helvetica" charset="0"/>
              <a:sym typeface="Helvetica" charset="0"/>
            </a:endParaRPr>
          </a:p>
          <a:p>
            <a:pPr marL="400050" lvl="1" indent="-400050" defTabSz="1300163">
              <a:lnSpc>
                <a:spcPct val="120000"/>
              </a:lnSpc>
              <a:spcBef>
                <a:spcPts val="300"/>
              </a:spcBef>
              <a:buClr>
                <a:srgbClr val="000000"/>
              </a:buClr>
              <a:buFont typeface="Wingdings" pitchFamily="2" charset="2"/>
              <a:buChar char="•"/>
            </a:pPr>
            <a:r>
              <a:rPr lang="en-US" sz="3600">
                <a:latin typeface="Helvetica" charset="0"/>
                <a:ea typeface="Helvetica" charset="0"/>
                <a:cs typeface="Helvetica" charset="0"/>
                <a:sym typeface="Helvetica" charset="0"/>
              </a:rPr>
              <a:t>coefficient of thermal expansion</a:t>
            </a:r>
            <a:endParaRPr lang="en-US" sz="2200">
              <a:latin typeface="Helvetica" charset="0"/>
              <a:ea typeface="Helvetica" charset="0"/>
              <a:cs typeface="Helvetica" charset="0"/>
              <a:sym typeface="Helvetica" charset="0"/>
            </a:endParaRPr>
          </a:p>
        </p:txBody>
      </p:sp>
      <p:sp>
        <p:nvSpPr>
          <p:cNvPr id="40965" name="Rectangle 5"/>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500">
                <a:latin typeface="Times New Roman" pitchFamily="18" charset="0"/>
                <a:cs typeface="Times New Roman" pitchFamily="18" charset="0"/>
                <a:sym typeface="Times New Roman" pitchFamily="18" charset="0"/>
              </a:rPr>
              <a:t>36</a:t>
            </a:r>
            <a:endParaRPr lang="en-US"/>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41986"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41987" name="Rectangle 3"/>
          <p:cNvSpPr>
            <a:spLocks noChangeArrowheads="1"/>
          </p:cNvSpPr>
          <p:nvPr>
            <p:ph type="body" idx="1"/>
          </p:nvPr>
        </p:nvSpPr>
        <p:spPr>
          <a:xfrm>
            <a:off x="0" y="2335213"/>
            <a:ext cx="6565900" cy="7011987"/>
          </a:xfrm>
        </p:spPr>
        <p:txBody>
          <a:bodyPr lIns="126435" tIns="72248" rIns="126435" bIns="72248" anchor="t"/>
          <a:lstStyle/>
          <a:p>
            <a:pPr marL="649288" indent="-649288" defTabSz="1300163">
              <a:lnSpc>
                <a:spcPct val="64000"/>
              </a:lnSpc>
              <a:spcBef>
                <a:spcPts val="1100"/>
              </a:spcBef>
              <a:buClr>
                <a:srgbClr val="000000"/>
              </a:buClr>
              <a:buFont typeface="ArialMT" charset="0"/>
              <a:buChar char="•"/>
            </a:pPr>
            <a:r>
              <a:rPr lang="en-US" sz="3500" b="1">
                <a:latin typeface="Helvetica" charset="0"/>
                <a:ea typeface="Helvetica" charset="0"/>
                <a:cs typeface="Helvetica" charset="0"/>
                <a:sym typeface="Helvetica" charset="0"/>
              </a:rPr>
              <a:t>Most plentiful metal on earth</a:t>
            </a:r>
          </a:p>
          <a:p>
            <a:pPr marL="649288" indent="-649288" defTabSz="1300163">
              <a:lnSpc>
                <a:spcPct val="64000"/>
              </a:lnSpc>
              <a:spcBef>
                <a:spcPts val="1100"/>
              </a:spcBef>
              <a:buClr>
                <a:srgbClr val="000000"/>
              </a:buClr>
              <a:buFont typeface="ArialMT" charset="0"/>
              <a:buChar char="•"/>
            </a:pPr>
            <a:r>
              <a:rPr lang="en-US" sz="3500" b="1">
                <a:latin typeface="Helvetica" charset="0"/>
                <a:ea typeface="Helvetica" charset="0"/>
                <a:cs typeface="Helvetica" charset="0"/>
                <a:sym typeface="Helvetica" charset="0"/>
              </a:rPr>
              <a:t>One-third the density of steel</a:t>
            </a:r>
          </a:p>
          <a:p>
            <a:pPr marL="649288" indent="-649288" defTabSz="1300163">
              <a:lnSpc>
                <a:spcPct val="64000"/>
              </a:lnSpc>
              <a:spcBef>
                <a:spcPts val="1100"/>
              </a:spcBef>
              <a:buClr>
                <a:srgbClr val="000000"/>
              </a:buClr>
              <a:buFont typeface="ArialMT" charset="0"/>
              <a:buChar char="•"/>
            </a:pPr>
            <a:r>
              <a:rPr lang="en-US" sz="3500" b="1">
                <a:latin typeface="Helvetica" charset="0"/>
                <a:ea typeface="Helvetica" charset="0"/>
                <a:cs typeface="Helvetica" charset="0"/>
                <a:sym typeface="Helvetica" charset="0"/>
              </a:rPr>
              <a:t>High strength-to-weight ratio</a:t>
            </a:r>
          </a:p>
          <a:p>
            <a:pPr marL="649288" indent="-649288" defTabSz="1300163">
              <a:lnSpc>
                <a:spcPct val="64000"/>
              </a:lnSpc>
              <a:spcBef>
                <a:spcPts val="1100"/>
              </a:spcBef>
              <a:buClr>
                <a:srgbClr val="000000"/>
              </a:buClr>
              <a:buFont typeface="ArialMT" charset="0"/>
              <a:buChar char="•"/>
            </a:pPr>
            <a:r>
              <a:rPr lang="en-US" sz="3500" b="1">
                <a:latin typeface="Helvetica" charset="0"/>
                <a:ea typeface="Helvetica" charset="0"/>
                <a:cs typeface="Helvetica" charset="0"/>
                <a:sym typeface="Helvetica" charset="0"/>
              </a:rPr>
              <a:t>Good thermal and electrical conductivity</a:t>
            </a:r>
          </a:p>
          <a:p>
            <a:pPr marL="649288" indent="-649288" defTabSz="1300163">
              <a:lnSpc>
                <a:spcPct val="64000"/>
              </a:lnSpc>
              <a:spcBef>
                <a:spcPts val="1100"/>
              </a:spcBef>
              <a:buClr>
                <a:srgbClr val="000000"/>
              </a:buClr>
              <a:buFont typeface="ArialMT" charset="0"/>
              <a:buChar char="•"/>
            </a:pPr>
            <a:r>
              <a:rPr lang="en-US" sz="3500" b="1">
                <a:latin typeface="Helvetica" charset="0"/>
                <a:ea typeface="Helvetica" charset="0"/>
                <a:cs typeface="Helvetica" charset="0"/>
                <a:sym typeface="Helvetica" charset="0"/>
              </a:rPr>
              <a:t>Anodizing or hard coating for protection</a:t>
            </a:r>
          </a:p>
          <a:p>
            <a:pPr marL="649288" indent="-649288" defTabSz="1300163">
              <a:lnSpc>
                <a:spcPct val="64000"/>
              </a:lnSpc>
              <a:spcBef>
                <a:spcPts val="1100"/>
              </a:spcBef>
              <a:buClr>
                <a:srgbClr val="000000"/>
              </a:buClr>
              <a:buFont typeface="ArialMT" charset="0"/>
              <a:buChar char="•"/>
            </a:pPr>
            <a:r>
              <a:rPr lang="en-US" sz="3500" b="1">
                <a:latin typeface="Helvetica" charset="0"/>
                <a:ea typeface="Helvetica" charset="0"/>
                <a:cs typeface="Helvetica" charset="0"/>
                <a:sym typeface="Helvetica" charset="0"/>
              </a:rPr>
              <a:t>Weldable alloys</a:t>
            </a:r>
          </a:p>
        </p:txBody>
      </p:sp>
      <p:sp>
        <p:nvSpPr>
          <p:cNvPr id="41988" name="Rectangle 4"/>
          <p:cNvSpPr>
            <a:spLocks/>
          </p:cNvSpPr>
          <p:nvPr/>
        </p:nvSpPr>
        <p:spPr bwMode="auto">
          <a:xfrm>
            <a:off x="7259638" y="1841500"/>
            <a:ext cx="4552950" cy="528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spAutoFit/>
          </a:bodyPr>
          <a:lstStyle/>
          <a:p>
            <a:pPr marL="649288" indent="-649288" algn="l" defTabSz="1300163">
              <a:lnSpc>
                <a:spcPct val="80000"/>
              </a:lnSpc>
              <a:spcBef>
                <a:spcPts val="1100"/>
              </a:spcBef>
              <a:buClr>
                <a:srgbClr val="000000"/>
              </a:buClr>
              <a:buSzPct val="100000"/>
              <a:buFont typeface="ArialMT" charset="0"/>
              <a:buChar char="•"/>
            </a:pPr>
            <a:r>
              <a:rPr lang="en-US" sz="3500" b="1">
                <a:latin typeface="Helvetica" charset="0"/>
                <a:ea typeface="Helvetica" charset="0"/>
                <a:cs typeface="Helvetica" charset="0"/>
                <a:sym typeface="Helvetica" charset="0"/>
              </a:rPr>
              <a:t>Easy to recycle</a:t>
            </a:r>
          </a:p>
          <a:p>
            <a:pPr marL="649288" indent="-649288" algn="l" defTabSz="1300163">
              <a:lnSpc>
                <a:spcPct val="80000"/>
              </a:lnSpc>
              <a:spcBef>
                <a:spcPts val="1100"/>
              </a:spcBef>
              <a:buClr>
                <a:srgbClr val="000000"/>
              </a:buClr>
              <a:buSzPct val="100000"/>
              <a:buFont typeface="ArialMT" charset="0"/>
              <a:buChar char="•"/>
            </a:pPr>
            <a:r>
              <a:rPr lang="en-US" sz="3500" b="1">
                <a:latin typeface="Helvetica" charset="0"/>
                <a:ea typeface="Helvetica" charset="0"/>
                <a:cs typeface="Helvetica" charset="0"/>
                <a:sym typeface="Helvetica" charset="0"/>
              </a:rPr>
              <a:t>Corrodes slightly but does not rust</a:t>
            </a:r>
          </a:p>
          <a:p>
            <a:pPr marL="649288" indent="-649288" algn="l" defTabSz="1300163">
              <a:lnSpc>
                <a:spcPct val="80000"/>
              </a:lnSpc>
              <a:spcBef>
                <a:spcPts val="1100"/>
              </a:spcBef>
              <a:buClr>
                <a:srgbClr val="000000"/>
              </a:buClr>
              <a:buSzPct val="100000"/>
              <a:buFont typeface="ArialMT" charset="0"/>
              <a:buChar char="•"/>
            </a:pPr>
            <a:r>
              <a:rPr lang="en-US" sz="3500" b="1">
                <a:latin typeface="Helvetica" charset="0"/>
                <a:ea typeface="Helvetica" charset="0"/>
                <a:cs typeface="Helvetica" charset="0"/>
                <a:sym typeface="Helvetica" charset="0"/>
              </a:rPr>
              <a:t>High reflectivity</a:t>
            </a:r>
          </a:p>
          <a:p>
            <a:pPr marL="649288" indent="-649288" algn="l" defTabSz="1300163">
              <a:lnSpc>
                <a:spcPct val="80000"/>
              </a:lnSpc>
              <a:spcBef>
                <a:spcPts val="1100"/>
              </a:spcBef>
              <a:buClr>
                <a:srgbClr val="000000"/>
              </a:buClr>
              <a:buSzPct val="100000"/>
              <a:buFont typeface="ArialMT" charset="0"/>
              <a:buChar char="•"/>
            </a:pPr>
            <a:r>
              <a:rPr lang="en-US" sz="3500" b="1">
                <a:latin typeface="Helvetica" charset="0"/>
                <a:ea typeface="Helvetica" charset="0"/>
                <a:cs typeface="Helvetica" charset="0"/>
                <a:sym typeface="Helvetica" charset="0"/>
              </a:rPr>
              <a:t>Can be die cast</a:t>
            </a:r>
          </a:p>
          <a:p>
            <a:pPr marL="649288" indent="-649288" algn="l" defTabSz="1300163">
              <a:lnSpc>
                <a:spcPct val="80000"/>
              </a:lnSpc>
              <a:spcBef>
                <a:spcPts val="1100"/>
              </a:spcBef>
              <a:buClr>
                <a:srgbClr val="000000"/>
              </a:buClr>
              <a:buSzPct val="100000"/>
              <a:buFont typeface="ArialMT" charset="0"/>
              <a:buChar char="•"/>
            </a:pPr>
            <a:r>
              <a:rPr lang="en-US" sz="3500" b="1">
                <a:latin typeface="Helvetica" charset="0"/>
                <a:ea typeface="Helvetica" charset="0"/>
                <a:cs typeface="Helvetica" charset="0"/>
                <a:sym typeface="Helvetica" charset="0"/>
              </a:rPr>
              <a:t>Easily machined</a:t>
            </a:r>
          </a:p>
          <a:p>
            <a:pPr marL="649288" indent="-649288" algn="l" defTabSz="1300163">
              <a:lnSpc>
                <a:spcPct val="80000"/>
              </a:lnSpc>
              <a:spcBef>
                <a:spcPts val="1100"/>
              </a:spcBef>
              <a:buClr>
                <a:srgbClr val="000000"/>
              </a:buClr>
              <a:buSzPct val="100000"/>
              <a:buFont typeface="ArialMT" charset="0"/>
              <a:buChar char="•"/>
            </a:pPr>
            <a:r>
              <a:rPr lang="en-US" sz="3500" b="1">
                <a:latin typeface="Helvetica" charset="0"/>
                <a:ea typeface="Helvetica" charset="0"/>
                <a:cs typeface="Helvetica" charset="0"/>
                <a:sym typeface="Helvetica" charset="0"/>
              </a:rPr>
              <a:t>Nonmagnetic</a:t>
            </a:r>
          </a:p>
          <a:p>
            <a:pPr marL="649288" indent="-649288" algn="l" defTabSz="1300163">
              <a:lnSpc>
                <a:spcPct val="80000"/>
              </a:lnSpc>
              <a:spcBef>
                <a:spcPts val="1100"/>
              </a:spcBef>
              <a:buClr>
                <a:srgbClr val="000000"/>
              </a:buClr>
              <a:buSzPct val="100000"/>
              <a:buFont typeface="ArialMT" charset="0"/>
              <a:buChar char="•"/>
            </a:pPr>
            <a:r>
              <a:rPr lang="en-US" sz="3500" b="1">
                <a:latin typeface="Helvetica" charset="0"/>
                <a:ea typeface="Helvetica" charset="0"/>
                <a:cs typeface="Helvetica" charset="0"/>
                <a:sym typeface="Helvetica" charset="0"/>
              </a:rPr>
              <a:t>Nontoxic</a:t>
            </a:r>
            <a:endParaRPr lang="en-US"/>
          </a:p>
        </p:txBody>
      </p:sp>
      <p:sp>
        <p:nvSpPr>
          <p:cNvPr id="41989" name="Rectangle 5"/>
          <p:cNvSpPr>
            <a:spLocks/>
          </p:cNvSpPr>
          <p:nvPr/>
        </p:nvSpPr>
        <p:spPr bwMode="auto">
          <a:xfrm>
            <a:off x="12052300" y="8880475"/>
            <a:ext cx="504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1500">
                <a:latin typeface="Times New Roman" pitchFamily="18" charset="0"/>
                <a:cs typeface="Times New Roman" pitchFamily="18" charset="0"/>
                <a:sym typeface="Times New Roman" pitchFamily="18" charset="0"/>
              </a:rPr>
              <a:t>37</a:t>
            </a:r>
            <a:endParaRPr lang="en-US"/>
          </a:p>
        </p:txBody>
      </p:sp>
      <p:sp>
        <p:nvSpPr>
          <p:cNvPr id="41990" name="Rectangle 6"/>
          <p:cNvSpPr>
            <a:spLocks noChangeArrowheads="1"/>
          </p:cNvSpPr>
          <p:nvPr>
            <p:ph type="title"/>
          </p:nvPr>
        </p:nvSpPr>
        <p:spPr>
          <a:xfrm>
            <a:off x="149225" y="996950"/>
            <a:ext cx="12855575" cy="1016000"/>
          </a:xfrm>
        </p:spPr>
        <p:txBody>
          <a:bodyPr lIns="126435" tIns="72248" rIns="126435" bIns="72248"/>
          <a:lstStyle/>
          <a:p>
            <a:pPr algn="l" defTabSz="1300163"/>
            <a:r>
              <a:rPr lang="en-US" sz="5400" b="1">
                <a:latin typeface="Helvetica" charset="0"/>
                <a:ea typeface="Helvetica" charset="0"/>
                <a:cs typeface="Helvetica" charset="0"/>
                <a:sym typeface="Helvetica" charset="0"/>
              </a:rPr>
              <a:t>ALUMINUM ADVANTAGES</a:t>
            </a:r>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7170"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7171" name="Rectangle 3"/>
          <p:cNvSpPr>
            <a:spLocks noChangeArrowheads="1"/>
          </p:cNvSpPr>
          <p:nvPr>
            <p:ph type="title"/>
          </p:nvPr>
        </p:nvSpPr>
        <p:spPr>
          <a:xfrm>
            <a:off x="649288" y="215900"/>
            <a:ext cx="11717337" cy="901700"/>
          </a:xfrm>
        </p:spPr>
        <p:txBody>
          <a:bodyPr lIns="126435" tIns="72248" rIns="126435" bIns="72248"/>
          <a:lstStyle/>
          <a:p>
            <a:pPr algn="l" defTabSz="1300163"/>
            <a:r>
              <a:rPr lang="en-US" sz="3900">
                <a:latin typeface="Helvetica" charset="0"/>
                <a:ea typeface="Helvetica" charset="0"/>
                <a:cs typeface="Helvetica" charset="0"/>
                <a:sym typeface="Helvetica" charset="0"/>
              </a:rPr>
              <a:t>WATER CONTENT</a:t>
            </a:r>
            <a:endParaRPr lang="en-US"/>
          </a:p>
        </p:txBody>
      </p:sp>
      <p:grpSp>
        <p:nvGrpSpPr>
          <p:cNvPr id="7172" name="Group 4"/>
          <p:cNvGrpSpPr>
            <a:grpSpLocks/>
          </p:cNvGrpSpPr>
          <p:nvPr/>
        </p:nvGrpSpPr>
        <p:grpSpPr bwMode="auto">
          <a:xfrm>
            <a:off x="300038" y="3444875"/>
            <a:ext cx="12450762" cy="3267075"/>
            <a:chOff x="0" y="0"/>
            <a:chExt cx="981" cy="258"/>
          </a:xfrm>
        </p:grpSpPr>
        <p:pic>
          <p:nvPicPr>
            <p:cNvPr id="7173" name="Picture 5" descr="image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1"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Rectangle 6"/>
            <p:cNvSpPr>
              <a:spLocks/>
            </p:cNvSpPr>
            <p:nvPr/>
          </p:nvSpPr>
          <p:spPr bwMode="auto">
            <a:xfrm>
              <a:off x="102" y="216"/>
              <a:ext cx="836" cy="42"/>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Arial" pitchFamily="34" charset="0"/>
                  <a:cs typeface="Arial" pitchFamily="34" charset="0"/>
                  <a:sym typeface="Arial" pitchFamily="34" charset="0"/>
                </a:rPr>
                <a:t>Oven Dry		     Air Dry	        SSD	     Moist</a:t>
              </a:r>
              <a:endParaRPr lang="en-US"/>
            </a:p>
          </p:txBody>
        </p:sp>
      </p:grpSp>
      <p:grpSp>
        <p:nvGrpSpPr>
          <p:cNvPr id="7175" name="Group 7"/>
          <p:cNvGrpSpPr>
            <a:grpSpLocks/>
          </p:cNvGrpSpPr>
          <p:nvPr/>
        </p:nvGrpSpPr>
        <p:grpSpPr bwMode="auto">
          <a:xfrm>
            <a:off x="11947525" y="8775700"/>
            <a:ext cx="714375" cy="714375"/>
            <a:chOff x="0" y="0"/>
            <a:chExt cx="57" cy="57"/>
          </a:xfrm>
        </p:grpSpPr>
        <p:sp>
          <p:nvSpPr>
            <p:cNvPr id="7176" name="AutoShape 8"/>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7177" name="Rectangle 9"/>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4</a:t>
              </a:r>
              <a:endParaRPr lang="en-US"/>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8194"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8195" name="Rectangle 3"/>
          <p:cNvSpPr>
            <a:spLocks noChangeArrowheads="1"/>
          </p:cNvSpPr>
          <p:nvPr>
            <p:ph type="title"/>
          </p:nvPr>
        </p:nvSpPr>
        <p:spPr>
          <a:xfrm>
            <a:off x="636588" y="433388"/>
            <a:ext cx="11801475" cy="1190625"/>
          </a:xfrm>
        </p:spPr>
        <p:txBody>
          <a:bodyPr lIns="126435" tIns="72248" rIns="126435" bIns="72248"/>
          <a:lstStyle/>
          <a:p>
            <a:pPr algn="l" defTabSz="1300163"/>
            <a:r>
              <a:rPr lang="en-US" sz="5600" b="1" i="1">
                <a:latin typeface="Times New Roman" pitchFamily="18" charset="0"/>
                <a:cs typeface="Times New Roman" pitchFamily="18" charset="0"/>
                <a:sym typeface="Times New Roman" pitchFamily="18" charset="0"/>
              </a:rPr>
              <a:t>WATER-CEMENT RATIO</a:t>
            </a:r>
            <a:endParaRPr lang="en-US"/>
          </a:p>
        </p:txBody>
      </p:sp>
      <p:grpSp>
        <p:nvGrpSpPr>
          <p:cNvPr id="8196" name="Group 4"/>
          <p:cNvGrpSpPr>
            <a:grpSpLocks/>
          </p:cNvGrpSpPr>
          <p:nvPr/>
        </p:nvGrpSpPr>
        <p:grpSpPr bwMode="auto">
          <a:xfrm>
            <a:off x="4441825" y="9039225"/>
            <a:ext cx="4119563" cy="519113"/>
            <a:chOff x="0" y="0"/>
            <a:chExt cx="325" cy="41"/>
          </a:xfrm>
        </p:grpSpPr>
        <p:sp>
          <p:nvSpPr>
            <p:cNvPr id="8197" name="AutoShape 5"/>
            <p:cNvSpPr>
              <a:spLocks/>
            </p:cNvSpPr>
            <p:nvPr/>
          </p:nvSpPr>
          <p:spPr bwMode="auto">
            <a:xfrm>
              <a:off x="0" y="0"/>
              <a:ext cx="325" cy="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cubicBezTo>
                    <a:pt x="10800" y="21600"/>
                    <a:pt x="10800" y="21600"/>
                    <a:pt x="10800" y="21600"/>
                  </a:cubicBezTo>
                  <a:lnTo>
                    <a:pt x="10800" y="21599"/>
                  </a:lnTo>
                  <a:cubicBezTo>
                    <a:pt x="4835" y="21599"/>
                    <a:pt x="0" y="16764"/>
                    <a:pt x="0" y="10799"/>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8198" name="Rectangle 6"/>
            <p:cNvSpPr>
              <a:spLocks/>
            </p:cNvSpPr>
            <p:nvPr/>
          </p:nvSpPr>
          <p:spPr bwMode="auto">
            <a:xfrm>
              <a:off x="47" y="5"/>
              <a:ext cx="230" cy="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lnSpc>
                  <a:spcPct val="90000"/>
                </a:lnSpc>
              </a:pPr>
              <a:r>
                <a:rPr lang="en-US" sz="2200">
                  <a:solidFill>
                    <a:srgbClr val="FFFFFF"/>
                  </a:solidFill>
                  <a:latin typeface="Helvetica" charset="0"/>
                  <a:ea typeface="Helvetica" charset="0"/>
                  <a:cs typeface="Helvetica" charset="0"/>
                  <a:sym typeface="Helvetica" charset="0"/>
                </a:rPr>
                <a:t>5</a:t>
              </a:r>
              <a:endParaRPr lang="en-US"/>
            </a:p>
          </p:txBody>
        </p:sp>
      </p:grpSp>
      <p:sp>
        <p:nvSpPr>
          <p:cNvPr id="8199" name="Rectangle 7"/>
          <p:cNvSpPr>
            <a:spLocks noChangeArrowheads="1"/>
          </p:cNvSpPr>
          <p:nvPr>
            <p:ph type="body" idx="1"/>
          </p:nvPr>
        </p:nvSpPr>
        <p:spPr>
          <a:xfrm>
            <a:off x="1697038" y="1812925"/>
            <a:ext cx="9678987" cy="6443663"/>
          </a:xfrm>
        </p:spPr>
        <p:txBody>
          <a:bodyPr lIns="126435" tIns="72248" rIns="126435" bIns="72248" anchor="t"/>
          <a:lstStyle/>
          <a:p>
            <a:pPr marL="0" indent="0" defTabSz="1300163">
              <a:lnSpc>
                <a:spcPct val="90000"/>
              </a:lnSpc>
              <a:spcBef>
                <a:spcPts val="800"/>
              </a:spcBef>
              <a:buSzTx/>
              <a:buFontTx/>
              <a:buNone/>
            </a:pPr>
            <a:r>
              <a:rPr lang="en-US" sz="3900" b="1">
                <a:latin typeface="Helvetica" charset="0"/>
                <a:ea typeface="Helvetica" charset="0"/>
                <a:cs typeface="Helvetica" charset="0"/>
                <a:sym typeface="Helvetica" charset="0"/>
              </a:rPr>
              <a:t>historical records of strength are used to plot f’</a:t>
            </a:r>
            <a:r>
              <a:rPr lang="en-US" sz="3900" b="1" baseline="-19000">
                <a:latin typeface="Helvetica" charset="0"/>
                <a:ea typeface="Helvetica" charset="0"/>
                <a:cs typeface="Helvetica" charset="0"/>
                <a:sym typeface="Helvetica" charset="0"/>
              </a:rPr>
              <a:t>c</a:t>
            </a:r>
            <a:r>
              <a:rPr lang="en-US" sz="3900" b="1">
                <a:latin typeface="Helvetica" charset="0"/>
                <a:ea typeface="Helvetica" charset="0"/>
                <a:cs typeface="Helvetica" charset="0"/>
                <a:sym typeface="Helvetica" charset="0"/>
              </a:rPr>
              <a:t> vs. w/c</a:t>
            </a:r>
            <a:endParaRPr lang="en-US"/>
          </a:p>
        </p:txBody>
      </p:sp>
      <p:sp>
        <p:nvSpPr>
          <p:cNvPr id="8200" name="Rectangle 8"/>
          <p:cNvSpPr>
            <a:spLocks/>
          </p:cNvSpPr>
          <p:nvPr/>
        </p:nvSpPr>
        <p:spPr bwMode="auto">
          <a:xfrm>
            <a:off x="9210675" y="4984750"/>
            <a:ext cx="866775"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3400" b="1">
                <a:solidFill>
                  <a:srgbClr val="FF3300"/>
                </a:solidFill>
                <a:latin typeface="Helvetica" charset="0"/>
                <a:ea typeface="Helvetica" charset="0"/>
                <a:cs typeface="Helvetica" charset="0"/>
                <a:sym typeface="Helvetica" charset="0"/>
              </a:rPr>
              <a:t>f’</a:t>
            </a:r>
            <a:r>
              <a:rPr lang="en-US" sz="3400" b="1" baseline="-19000">
                <a:solidFill>
                  <a:srgbClr val="FF3300"/>
                </a:solidFill>
                <a:latin typeface="Helvetica" charset="0"/>
                <a:ea typeface="Helvetica" charset="0"/>
                <a:cs typeface="Helvetica" charset="0"/>
                <a:sym typeface="Helvetica" charset="0"/>
              </a:rPr>
              <a:t>cr</a:t>
            </a:r>
            <a:endParaRPr lang="en-US"/>
          </a:p>
        </p:txBody>
      </p:sp>
      <p:grpSp>
        <p:nvGrpSpPr>
          <p:cNvPr id="8201" name="Group 9"/>
          <p:cNvGrpSpPr>
            <a:grpSpLocks/>
          </p:cNvGrpSpPr>
          <p:nvPr/>
        </p:nvGrpSpPr>
        <p:grpSpPr bwMode="auto">
          <a:xfrm>
            <a:off x="1592263" y="3154363"/>
            <a:ext cx="9818687" cy="6181725"/>
            <a:chOff x="0" y="0"/>
            <a:chExt cx="774" cy="487"/>
          </a:xfrm>
        </p:grpSpPr>
        <p:pic>
          <p:nvPicPr>
            <p:cNvPr id="8202" name="Picture 10" descr="image6.jpg"/>
            <p:cNvPicPr>
              <a:picLocks noChangeAspect="1"/>
            </p:cNvPicPr>
            <p:nvPr/>
          </p:nvPicPr>
          <p:blipFill>
            <a:blip r:embed="rId2">
              <a:extLst>
                <a:ext uri="{28A0092B-C50C-407E-A947-70E740481C1C}">
                  <a14:useLocalDpi xmlns:a14="http://schemas.microsoft.com/office/drawing/2010/main" val="0"/>
                </a:ext>
              </a:extLst>
            </a:blip>
            <a:srcRect t="4642" r="34615" b="4642"/>
            <a:stretch>
              <a:fillRect/>
            </a:stretch>
          </p:blipFill>
          <p:spPr bwMode="auto">
            <a:xfrm>
              <a:off x="-1" y="0"/>
              <a:ext cx="775"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203" name="Group 11"/>
            <p:cNvGrpSpPr>
              <a:grpSpLocks/>
            </p:cNvGrpSpPr>
            <p:nvPr/>
          </p:nvGrpSpPr>
          <p:grpSpPr bwMode="auto">
            <a:xfrm>
              <a:off x="182" y="188"/>
              <a:ext cx="505" cy="299"/>
              <a:chOff x="0" y="0"/>
              <a:chExt cx="504" cy="298"/>
            </a:xfrm>
          </p:grpSpPr>
          <p:sp>
            <p:nvSpPr>
              <p:cNvPr id="8204" name="Line 12"/>
              <p:cNvSpPr>
                <a:spLocks noChangeShapeType="1"/>
              </p:cNvSpPr>
              <p:nvPr/>
            </p:nvSpPr>
            <p:spPr bwMode="auto">
              <a:xfrm flipH="1">
                <a:off x="68" y="0"/>
                <a:ext cx="436" cy="0"/>
              </a:xfrm>
              <a:prstGeom prst="line">
                <a:avLst/>
              </a:prstGeom>
              <a:noFill/>
              <a:ln w="40640" cap="flat" cmpd="sng">
                <a:solidFill>
                  <a:srgbClr val="FF3300"/>
                </a:solidFill>
                <a:prstDash val="solid"/>
                <a:round/>
                <a:headEnd/>
                <a:tailEnd type="arrow"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5" name="Line 13"/>
              <p:cNvSpPr>
                <a:spLocks noChangeShapeType="1"/>
              </p:cNvSpPr>
              <p:nvPr/>
            </p:nvSpPr>
            <p:spPr bwMode="auto">
              <a:xfrm>
                <a:off x="68" y="1"/>
                <a:ext cx="1" cy="213"/>
              </a:xfrm>
              <a:prstGeom prst="line">
                <a:avLst/>
              </a:prstGeom>
              <a:noFill/>
              <a:ln w="40640" cap="flat" cmpd="sng">
                <a:solidFill>
                  <a:srgbClr val="FF3300"/>
                </a:solidFill>
                <a:prstDash val="solid"/>
                <a:round/>
                <a:headEnd/>
                <a:tailEnd type="arrow"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6" name="Rectangle 14"/>
              <p:cNvSpPr>
                <a:spLocks/>
              </p:cNvSpPr>
              <p:nvPr/>
            </p:nvSpPr>
            <p:spPr bwMode="auto">
              <a:xfrm>
                <a:off x="0" y="253"/>
                <a:ext cx="427" cy="45"/>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2800">
                    <a:latin typeface="Arial" pitchFamily="34" charset="0"/>
                    <a:cs typeface="Arial" pitchFamily="34" charset="0"/>
                    <a:sym typeface="Arial" pitchFamily="34" charset="0"/>
                  </a:rPr>
                  <a:t>w/c Ratio</a:t>
                </a:r>
                <a:endParaRPr lang="en-US"/>
              </a:p>
            </p:txBody>
          </p:sp>
        </p:grpSp>
      </p:grpSp>
      <p:sp>
        <p:nvSpPr>
          <p:cNvPr id="8207" name="Rectangle 15"/>
          <p:cNvSpPr>
            <a:spLocks/>
          </p:cNvSpPr>
          <p:nvPr/>
        </p:nvSpPr>
        <p:spPr bwMode="auto">
          <a:xfrm>
            <a:off x="9753600" y="9232900"/>
            <a:ext cx="30337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algn="r" defTabSz="1300163"/>
            <a:r>
              <a:rPr lang="en-US" sz="1900">
                <a:solidFill>
                  <a:srgbClr val="898989"/>
                </a:solidFill>
                <a:latin typeface="Times New Roman" pitchFamily="18" charset="0"/>
                <a:cs typeface="Times New Roman" pitchFamily="18" charset="0"/>
                <a:sym typeface="Times New Roman" pitchFamily="18" charset="0"/>
              </a:rPr>
              <a:t>5</a:t>
            </a:r>
            <a:endParaRPr lang="en-U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9218"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9219" name="Rectangle 3"/>
          <p:cNvSpPr>
            <a:spLocks noChangeArrowheads="1"/>
          </p:cNvSpPr>
          <p:nvPr>
            <p:ph type="title"/>
          </p:nvPr>
        </p:nvSpPr>
        <p:spPr>
          <a:xfrm>
            <a:off x="1169988" y="519113"/>
            <a:ext cx="10696575" cy="781050"/>
          </a:xfrm>
        </p:spPr>
        <p:txBody>
          <a:bodyPr lIns="126435" tIns="72248" rIns="126435" bIns="72248"/>
          <a:lstStyle/>
          <a:p>
            <a:pPr algn="l" defTabSz="1300163"/>
            <a:r>
              <a:rPr lang="en-US" sz="3900">
                <a:latin typeface="Helvetica" charset="0"/>
                <a:ea typeface="Helvetica" charset="0"/>
                <a:cs typeface="Helvetica" charset="0"/>
                <a:sym typeface="Helvetica" charset="0"/>
              </a:rPr>
              <a:t>MOISTURE ADJUSTMENTS EXAMPLE</a:t>
            </a:r>
            <a:endParaRPr lang="en-US"/>
          </a:p>
        </p:txBody>
      </p:sp>
      <p:sp>
        <p:nvSpPr>
          <p:cNvPr id="9220" name="Rectangle 4"/>
          <p:cNvSpPr>
            <a:spLocks/>
          </p:cNvSpPr>
          <p:nvPr/>
        </p:nvSpPr>
        <p:spPr bwMode="auto">
          <a:xfrm>
            <a:off x="323850" y="2708275"/>
            <a:ext cx="12463463" cy="644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Helvetica" charset="0"/>
                <a:ea typeface="Helvetica" charset="0"/>
                <a:cs typeface="Helvetica" charset="0"/>
                <a:sym typeface="Helvetica" charset="0"/>
              </a:rPr>
              <a:t>The following preliminary concrete mix has been designed assuming that the aggregates are in oven-dry condition. </a:t>
            </a:r>
          </a:p>
          <a:p>
            <a:pPr algn="l" defTabSz="1300163"/>
            <a:r>
              <a:rPr lang="en-US" sz="2500">
                <a:latin typeface="Helvetica" charset="0"/>
                <a:ea typeface="Helvetica" charset="0"/>
                <a:cs typeface="Helvetica" charset="0"/>
                <a:sym typeface="Helvetica" charset="0"/>
              </a:rPr>
              <a:t>Water 			305 lb/yd</a:t>
            </a:r>
            <a:r>
              <a:rPr lang="en-US" sz="2500" baseline="31000">
                <a:latin typeface="Helvetica" charset="0"/>
                <a:ea typeface="Helvetica" charset="0"/>
                <a:cs typeface="Helvetica" charset="0"/>
                <a:sym typeface="Helvetica" charset="0"/>
              </a:rPr>
              <a:t>3 </a:t>
            </a:r>
            <a:endParaRPr lang="en-US" sz="2500">
              <a:latin typeface="Helvetica" charset="0"/>
              <a:ea typeface="Helvetica" charset="0"/>
              <a:cs typeface="Helvetica" charset="0"/>
              <a:sym typeface="Helvetica" charset="0"/>
            </a:endParaRPr>
          </a:p>
          <a:p>
            <a:pPr algn="l" defTabSz="1300163"/>
            <a:r>
              <a:rPr lang="en-US" sz="2500">
                <a:latin typeface="Helvetica" charset="0"/>
                <a:ea typeface="Helvetica" charset="0"/>
                <a:cs typeface="Helvetica" charset="0"/>
                <a:sym typeface="Helvetica" charset="0"/>
              </a:rPr>
              <a:t>Cement 			693 lb/yd</a:t>
            </a:r>
            <a:r>
              <a:rPr lang="en-US" sz="2500" baseline="31000">
                <a:latin typeface="Helvetica" charset="0"/>
                <a:ea typeface="Helvetica" charset="0"/>
                <a:cs typeface="Helvetica" charset="0"/>
                <a:sym typeface="Helvetica" charset="0"/>
              </a:rPr>
              <a:t>3 </a:t>
            </a:r>
            <a:endParaRPr lang="en-US" sz="2500">
              <a:latin typeface="Helvetica" charset="0"/>
              <a:ea typeface="Helvetica" charset="0"/>
              <a:cs typeface="Helvetica" charset="0"/>
              <a:sym typeface="Helvetica" charset="0"/>
            </a:endParaRPr>
          </a:p>
          <a:p>
            <a:pPr algn="l" defTabSz="1300163"/>
            <a:r>
              <a:rPr lang="en-US" sz="2500">
                <a:latin typeface="Helvetica" charset="0"/>
                <a:ea typeface="Helvetica" charset="0"/>
                <a:cs typeface="Helvetica" charset="0"/>
                <a:sym typeface="Helvetica" charset="0"/>
              </a:rPr>
              <a:t>Coarse aggregate (SSD) 	1,674 lb/yd</a:t>
            </a:r>
            <a:r>
              <a:rPr lang="en-US" sz="2500" baseline="31000">
                <a:latin typeface="Helvetica" charset="0"/>
                <a:ea typeface="Helvetica" charset="0"/>
                <a:cs typeface="Helvetica" charset="0"/>
                <a:sym typeface="Helvetica" charset="0"/>
              </a:rPr>
              <a:t>3 </a:t>
            </a:r>
            <a:endParaRPr lang="en-US" sz="2500">
              <a:latin typeface="Helvetica" charset="0"/>
              <a:ea typeface="Helvetica" charset="0"/>
              <a:cs typeface="Helvetica" charset="0"/>
              <a:sym typeface="Helvetica" charset="0"/>
            </a:endParaRPr>
          </a:p>
          <a:p>
            <a:pPr algn="l" defTabSz="1300163"/>
            <a:r>
              <a:rPr lang="en-US" sz="2500">
                <a:latin typeface="Helvetica" charset="0"/>
                <a:ea typeface="Helvetica" charset="0"/>
                <a:cs typeface="Helvetica" charset="0"/>
                <a:sym typeface="Helvetica" charset="0"/>
              </a:rPr>
              <a:t>Fine aggregate (SSD) 	1,100 Ib/yd</a:t>
            </a:r>
            <a:r>
              <a:rPr lang="en-US" sz="2500" baseline="31000">
                <a:latin typeface="Helvetica" charset="0"/>
                <a:ea typeface="Helvetica" charset="0"/>
                <a:cs typeface="Helvetica" charset="0"/>
                <a:sym typeface="Helvetica" charset="0"/>
              </a:rPr>
              <a:t>3 </a:t>
            </a:r>
            <a:endParaRPr lang="en-US" sz="2500">
              <a:latin typeface="Helvetica" charset="0"/>
              <a:ea typeface="Helvetica" charset="0"/>
              <a:cs typeface="Helvetica" charset="0"/>
              <a:sym typeface="Helvetica" charset="0"/>
            </a:endParaRPr>
          </a:p>
          <a:p>
            <a:pPr algn="l" defTabSz="1300163"/>
            <a:endParaRPr lang="en-US" sz="2500">
              <a:latin typeface="Helvetica" charset="0"/>
              <a:ea typeface="Helvetica" charset="0"/>
              <a:cs typeface="Helvetica" charset="0"/>
              <a:sym typeface="Helvetica" charset="0"/>
            </a:endParaRPr>
          </a:p>
          <a:p>
            <a:pPr algn="l" defTabSz="1300163"/>
            <a:r>
              <a:rPr lang="en-US" sz="2500">
                <a:latin typeface="Helvetica" charset="0"/>
                <a:ea typeface="Helvetica" charset="0"/>
                <a:cs typeface="Helvetica" charset="0"/>
                <a:sym typeface="Helvetica" charset="0"/>
              </a:rPr>
              <a:t>The properties of the aggregates are: 		CA	FA</a:t>
            </a:r>
          </a:p>
          <a:p>
            <a:pPr algn="l" defTabSz="1300163"/>
            <a:r>
              <a:rPr lang="en-US" sz="2500">
                <a:latin typeface="Helvetica" charset="0"/>
                <a:ea typeface="Helvetica" charset="0"/>
                <a:cs typeface="Helvetica" charset="0"/>
                <a:sym typeface="Helvetica" charset="0"/>
              </a:rPr>
              <a:t>Absorption (moisture content at SSD) 		0.5% 	0.7%</a:t>
            </a:r>
          </a:p>
          <a:p>
            <a:pPr algn="l" defTabSz="1300163"/>
            <a:r>
              <a:rPr lang="en-US" sz="2500">
                <a:latin typeface="Helvetica" charset="0"/>
                <a:ea typeface="Helvetica" charset="0"/>
                <a:cs typeface="Helvetica" charset="0"/>
                <a:sym typeface="Helvetica" charset="0"/>
              </a:rPr>
              <a:t>Moisture content as used in mix 		2.0%	6.0% </a:t>
            </a:r>
          </a:p>
          <a:p>
            <a:pPr algn="l" defTabSz="1300163"/>
            <a:endParaRPr lang="en-US" sz="2500">
              <a:latin typeface="Helvetica" charset="0"/>
              <a:ea typeface="Helvetica" charset="0"/>
              <a:cs typeface="Helvetica" charset="0"/>
              <a:sym typeface="Helvetica" charset="0"/>
            </a:endParaRPr>
          </a:p>
          <a:p>
            <a:pPr algn="l" defTabSz="1300163"/>
            <a:r>
              <a:rPr lang="en-US" sz="2500">
                <a:latin typeface="Helvetica" charset="0"/>
                <a:ea typeface="Helvetica" charset="0"/>
                <a:cs typeface="Helvetica" charset="0"/>
                <a:sym typeface="Helvetica" charset="0"/>
              </a:rPr>
              <a:t>The amount of water (lb/yd</a:t>
            </a:r>
            <a:r>
              <a:rPr lang="en-US" sz="2500" baseline="31000">
                <a:latin typeface="Helvetica" charset="0"/>
                <a:ea typeface="Helvetica" charset="0"/>
                <a:cs typeface="Helvetica" charset="0"/>
                <a:sym typeface="Helvetica" charset="0"/>
              </a:rPr>
              <a:t>3</a:t>
            </a:r>
            <a:r>
              <a:rPr lang="en-US" sz="2500">
                <a:latin typeface="Helvetica" charset="0"/>
                <a:ea typeface="Helvetica" charset="0"/>
                <a:cs typeface="Helvetica" charset="0"/>
                <a:sym typeface="Helvetica" charset="0"/>
              </a:rPr>
              <a:t>) that would be used in the final mix is most nearly: </a:t>
            </a:r>
          </a:p>
          <a:p>
            <a:pPr algn="l" defTabSz="1300163"/>
            <a:r>
              <a:rPr lang="en-US" sz="2500">
                <a:latin typeface="Helvetica" charset="0"/>
                <a:ea typeface="Helvetica" charset="0"/>
                <a:cs typeface="Helvetica" charset="0"/>
                <a:sym typeface="Helvetica" charset="0"/>
              </a:rPr>
              <a:t>(A) 	206 	</a:t>
            </a:r>
          </a:p>
          <a:p>
            <a:pPr algn="l" defTabSz="1300163"/>
            <a:r>
              <a:rPr lang="en-US" sz="2500">
                <a:latin typeface="Helvetica" charset="0"/>
                <a:ea typeface="Helvetica" charset="0"/>
                <a:cs typeface="Helvetica" charset="0"/>
                <a:sym typeface="Helvetica" charset="0"/>
              </a:rPr>
              <a:t>(B) 	222 	</a:t>
            </a:r>
          </a:p>
          <a:p>
            <a:pPr algn="l" defTabSz="1300163"/>
            <a:r>
              <a:rPr lang="en-US" sz="2500">
                <a:latin typeface="Helvetica" charset="0"/>
                <a:ea typeface="Helvetica" charset="0"/>
                <a:cs typeface="Helvetica" charset="0"/>
                <a:sym typeface="Helvetica" charset="0"/>
              </a:rPr>
              <a:t>(C) 	305 	</a:t>
            </a:r>
          </a:p>
          <a:p>
            <a:pPr algn="l" defTabSz="1300163"/>
            <a:r>
              <a:rPr lang="en-US" sz="2500">
                <a:latin typeface="Helvetica" charset="0"/>
                <a:ea typeface="Helvetica" charset="0"/>
                <a:cs typeface="Helvetica" charset="0"/>
                <a:sym typeface="Helvetica" charset="0"/>
              </a:rPr>
              <a:t>(D) 	388 	</a:t>
            </a:r>
            <a:endParaRPr lang="en-US"/>
          </a:p>
        </p:txBody>
      </p:sp>
      <p:grpSp>
        <p:nvGrpSpPr>
          <p:cNvPr id="9221" name="Group 5"/>
          <p:cNvGrpSpPr>
            <a:grpSpLocks/>
          </p:cNvGrpSpPr>
          <p:nvPr/>
        </p:nvGrpSpPr>
        <p:grpSpPr bwMode="auto">
          <a:xfrm>
            <a:off x="11947525" y="8775700"/>
            <a:ext cx="714375" cy="714375"/>
            <a:chOff x="0" y="0"/>
            <a:chExt cx="57" cy="57"/>
          </a:xfrm>
        </p:grpSpPr>
        <p:sp>
          <p:nvSpPr>
            <p:cNvPr id="9222"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9223"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6</a:t>
              </a:r>
              <a:endParaRPr lang="en-US"/>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0242"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0243" name="Rectangle 3"/>
          <p:cNvSpPr>
            <a:spLocks noChangeArrowheads="1"/>
          </p:cNvSpPr>
          <p:nvPr>
            <p:ph type="title"/>
          </p:nvPr>
        </p:nvSpPr>
        <p:spPr>
          <a:xfrm>
            <a:off x="1169988" y="519113"/>
            <a:ext cx="10696575" cy="781050"/>
          </a:xfrm>
        </p:spPr>
        <p:txBody>
          <a:bodyPr lIns="126435" tIns="72248" rIns="126435" bIns="72248"/>
          <a:lstStyle/>
          <a:p>
            <a:pPr algn="l" defTabSz="1300163"/>
            <a:r>
              <a:rPr lang="en-US" sz="3900">
                <a:latin typeface="Helvetica" charset="0"/>
                <a:ea typeface="Helvetica" charset="0"/>
                <a:cs typeface="Helvetica" charset="0"/>
                <a:sym typeface="Helvetica" charset="0"/>
              </a:rPr>
              <a:t>MOISTURE ADJUSTMENTS EXAMPLE</a:t>
            </a:r>
            <a:endParaRPr lang="en-US"/>
          </a:p>
        </p:txBody>
      </p:sp>
      <p:sp>
        <p:nvSpPr>
          <p:cNvPr id="10244" name="Rectangle 4"/>
          <p:cNvSpPr>
            <a:spLocks/>
          </p:cNvSpPr>
          <p:nvPr/>
        </p:nvSpPr>
        <p:spPr bwMode="auto">
          <a:xfrm>
            <a:off x="323850" y="2708275"/>
            <a:ext cx="12463463" cy="486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Helvetica" charset="0"/>
                <a:ea typeface="Helvetica" charset="0"/>
                <a:cs typeface="Helvetica" charset="0"/>
                <a:sym typeface="Helvetica" charset="0"/>
              </a:rPr>
              <a:t>The moisture content of each aggregate includes: (1) water that would be needed to bring aggregates to SSD condition (the absorbed water) and (2) the excess water that is free to add to the mix water. Since the as-used moisture content is greater than the absorption for each aggregate, each aggregate contributes the excess water to the mix, thus reducing the water that must be added to mix. The water added to the mix is the water computed for oven-dry aggregates (305 Ib/yd</a:t>
            </a:r>
            <a:r>
              <a:rPr lang="en-US" sz="2500" baseline="31000">
                <a:latin typeface="Helvetica" charset="0"/>
                <a:ea typeface="Helvetica" charset="0"/>
                <a:cs typeface="Helvetica" charset="0"/>
                <a:sym typeface="Helvetica" charset="0"/>
              </a:rPr>
              <a:t>1</a:t>
            </a:r>
            <a:r>
              <a:rPr lang="en-US" sz="2500">
                <a:latin typeface="Helvetica" charset="0"/>
                <a:ea typeface="Helvetica" charset="0"/>
                <a:cs typeface="Helvetica" charset="0"/>
                <a:sym typeface="Helvetica" charset="0"/>
              </a:rPr>
              <a:t>) plus the excess water in each aggregate.</a:t>
            </a:r>
          </a:p>
          <a:p>
            <a:pPr algn="l" defTabSz="1300163"/>
            <a:r>
              <a:rPr lang="en-US" sz="2500">
                <a:latin typeface="Helvetica" charset="0"/>
                <a:ea typeface="Helvetica" charset="0"/>
                <a:cs typeface="Helvetica" charset="0"/>
                <a:sym typeface="Helvetica" charset="0"/>
              </a:rPr>
              <a:t> </a:t>
            </a:r>
          </a:p>
          <a:p>
            <a:pPr algn="l" defTabSz="1300163"/>
            <a:r>
              <a:rPr lang="en-US" sz="2500">
                <a:latin typeface="Helvetica" charset="0"/>
                <a:ea typeface="Helvetica" charset="0"/>
                <a:cs typeface="Helvetica" charset="0"/>
                <a:sym typeface="Helvetica" charset="0"/>
              </a:rPr>
              <a:t>Final water 305 -[(2.0% -0.5%)/100] x 1,674 -[(6.0% -0.7%)1100] x 1,100 = </a:t>
            </a:r>
            <a:r>
              <a:rPr lang="en-US" sz="2500" i="1">
                <a:latin typeface="Helvetica" charset="0"/>
                <a:ea typeface="Helvetica" charset="0"/>
                <a:cs typeface="Helvetica" charset="0"/>
                <a:sym typeface="Helvetica" charset="0"/>
              </a:rPr>
              <a:t>221.61b/yd</a:t>
            </a:r>
            <a:r>
              <a:rPr lang="en-US" sz="2500" i="1" baseline="31000">
                <a:latin typeface="Helvetica" charset="0"/>
                <a:ea typeface="Helvetica" charset="0"/>
                <a:cs typeface="Helvetica" charset="0"/>
                <a:sym typeface="Helvetica" charset="0"/>
              </a:rPr>
              <a:t>3 </a:t>
            </a:r>
            <a:endParaRPr lang="en-US" sz="2500">
              <a:latin typeface="Helvetica" charset="0"/>
              <a:ea typeface="Helvetica" charset="0"/>
              <a:cs typeface="Helvetica" charset="0"/>
              <a:sym typeface="Helvetica" charset="0"/>
            </a:endParaRPr>
          </a:p>
          <a:p>
            <a:pPr algn="l" defTabSz="1300163"/>
            <a:endParaRPr lang="en-US" sz="2500">
              <a:latin typeface="Helvetica" charset="0"/>
              <a:ea typeface="Helvetica" charset="0"/>
              <a:cs typeface="Helvetica" charset="0"/>
              <a:sym typeface="Helvetica" charset="0"/>
            </a:endParaRPr>
          </a:p>
          <a:p>
            <a:pPr algn="l" defTabSz="1300163"/>
            <a:r>
              <a:rPr lang="en-US" sz="2500">
                <a:latin typeface="Helvetica" charset="0"/>
                <a:ea typeface="Helvetica" charset="0"/>
                <a:cs typeface="Helvetica" charset="0"/>
                <a:sym typeface="Helvetica" charset="0"/>
              </a:rPr>
              <a:t>THE CORRECT ANSWER IS: (B) 	</a:t>
            </a:r>
            <a:endParaRPr lang="en-US"/>
          </a:p>
        </p:txBody>
      </p:sp>
      <p:grpSp>
        <p:nvGrpSpPr>
          <p:cNvPr id="10245" name="Group 5"/>
          <p:cNvGrpSpPr>
            <a:grpSpLocks/>
          </p:cNvGrpSpPr>
          <p:nvPr/>
        </p:nvGrpSpPr>
        <p:grpSpPr bwMode="auto">
          <a:xfrm>
            <a:off x="11947525" y="8775700"/>
            <a:ext cx="714375" cy="714375"/>
            <a:chOff x="0" y="0"/>
            <a:chExt cx="57" cy="57"/>
          </a:xfrm>
        </p:grpSpPr>
        <p:sp>
          <p:nvSpPr>
            <p:cNvPr id="10246"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247"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7</a:t>
              </a:r>
              <a:endParaRPr lang="en-US"/>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1266"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1267" name="Rectangle 3"/>
          <p:cNvSpPr>
            <a:spLocks noChangeArrowheads="1"/>
          </p:cNvSpPr>
          <p:nvPr>
            <p:ph type="title"/>
          </p:nvPr>
        </p:nvSpPr>
        <p:spPr>
          <a:xfrm>
            <a:off x="1169988" y="519113"/>
            <a:ext cx="10696575" cy="781050"/>
          </a:xfrm>
        </p:spPr>
        <p:txBody>
          <a:bodyPr lIns="126435" tIns="72248" rIns="126435" bIns="72248"/>
          <a:lstStyle/>
          <a:p>
            <a:pPr algn="l" defTabSz="1300163"/>
            <a:r>
              <a:rPr lang="en-US" sz="3900">
                <a:latin typeface="Helvetica" charset="0"/>
                <a:ea typeface="Helvetica" charset="0"/>
                <a:cs typeface="Helvetica" charset="0"/>
                <a:sym typeface="Helvetica" charset="0"/>
              </a:rPr>
              <a:t>OVERDESIGN</a:t>
            </a:r>
            <a:endParaRPr lang="en-US"/>
          </a:p>
        </p:txBody>
      </p:sp>
      <p:sp>
        <p:nvSpPr>
          <p:cNvPr id="11268" name="Rectangle 4"/>
          <p:cNvSpPr>
            <a:spLocks noChangeArrowheads="1"/>
          </p:cNvSpPr>
          <p:nvPr>
            <p:ph type="body" idx="1"/>
          </p:nvPr>
        </p:nvSpPr>
        <p:spPr>
          <a:xfrm>
            <a:off x="1169988" y="1565275"/>
            <a:ext cx="10696575" cy="5091113"/>
          </a:xfrm>
        </p:spPr>
        <p:txBody>
          <a:bodyPr lIns="126435" tIns="72248" rIns="126435" bIns="72248" anchor="t"/>
          <a:lstStyle/>
          <a:p>
            <a:pPr marL="0" indent="0" defTabSz="1300163">
              <a:lnSpc>
                <a:spcPct val="110000"/>
              </a:lnSpc>
              <a:spcBef>
                <a:spcPts val="1800"/>
              </a:spcBef>
              <a:buSzTx/>
              <a:buFontTx/>
              <a:buNone/>
            </a:pPr>
            <a:r>
              <a:rPr lang="en-US" sz="2200" b="1">
                <a:latin typeface="Arial" pitchFamily="34" charset="0"/>
                <a:cs typeface="Arial" pitchFamily="34" charset="0"/>
                <a:sym typeface="Arial" pitchFamily="34" charset="0"/>
              </a:rPr>
              <a:t>Design engineer “specifies” a strength of concrete used for design calculations </a:t>
            </a:r>
            <a:r>
              <a:rPr lang="en-US" sz="2200" b="1" i="1">
                <a:latin typeface="Arial" pitchFamily="34" charset="0"/>
                <a:cs typeface="Arial" pitchFamily="34" charset="0"/>
                <a:sym typeface="Arial" pitchFamily="34" charset="0"/>
              </a:rPr>
              <a:t>– </a:t>
            </a:r>
            <a:r>
              <a:rPr lang="en-US" sz="2200" b="1" i="1">
                <a:solidFill>
                  <a:srgbClr val="FF3300"/>
                </a:solidFill>
                <a:latin typeface="Arial" pitchFamily="34" charset="0"/>
                <a:cs typeface="Arial" pitchFamily="34" charset="0"/>
                <a:sym typeface="Arial" pitchFamily="34" charset="0"/>
              </a:rPr>
              <a:t>f’</a:t>
            </a:r>
            <a:r>
              <a:rPr lang="en-US" sz="2200" b="1" i="1" baseline="-19000">
                <a:solidFill>
                  <a:srgbClr val="FF3300"/>
                </a:solidFill>
                <a:latin typeface="Arial" pitchFamily="34" charset="0"/>
                <a:cs typeface="Arial" pitchFamily="34" charset="0"/>
                <a:sym typeface="Arial" pitchFamily="34" charset="0"/>
              </a:rPr>
              <a:t>c</a:t>
            </a:r>
          </a:p>
          <a:p>
            <a:pPr marL="0" indent="0" defTabSz="1300163">
              <a:lnSpc>
                <a:spcPct val="110000"/>
              </a:lnSpc>
              <a:spcBef>
                <a:spcPts val="1800"/>
              </a:spcBef>
              <a:buSzTx/>
              <a:buFontTx/>
              <a:buNone/>
            </a:pPr>
            <a:r>
              <a:rPr lang="en-US" sz="2200" b="1">
                <a:latin typeface="Arial" pitchFamily="34" charset="0"/>
                <a:cs typeface="Arial" pitchFamily="34" charset="0"/>
                <a:sym typeface="Arial" pitchFamily="34" charset="0"/>
              </a:rPr>
              <a:t>Concrete strength is variable</a:t>
            </a:r>
            <a:endParaRPr lang="en-US" sz="2200" b="1">
              <a:latin typeface="Helvetica" charset="0"/>
              <a:ea typeface="Helvetica" charset="0"/>
              <a:cs typeface="Helvetica" charset="0"/>
              <a:sym typeface="Helvetica" charset="0"/>
            </a:endParaRPr>
          </a:p>
          <a:p>
            <a:pPr marL="0" indent="0" defTabSz="1300163">
              <a:lnSpc>
                <a:spcPct val="110000"/>
              </a:lnSpc>
              <a:spcBef>
                <a:spcPts val="1800"/>
              </a:spcBef>
              <a:buSzTx/>
              <a:buFontTx/>
              <a:buNone/>
            </a:pPr>
            <a:r>
              <a:rPr lang="en-US" sz="2200" b="1">
                <a:latin typeface="Arial" pitchFamily="34" charset="0"/>
                <a:cs typeface="Arial" pitchFamily="34" charset="0"/>
                <a:sym typeface="Arial" pitchFamily="34" charset="0"/>
              </a:rPr>
              <a:t>Material engineer designs concrete so only a small proportion of the concrete will have a strength less than the strength assumed by the design engineer. </a:t>
            </a:r>
            <a:endParaRPr lang="en-US"/>
          </a:p>
        </p:txBody>
      </p:sp>
      <p:grpSp>
        <p:nvGrpSpPr>
          <p:cNvPr id="11269" name="Group 5"/>
          <p:cNvGrpSpPr>
            <a:grpSpLocks/>
          </p:cNvGrpSpPr>
          <p:nvPr/>
        </p:nvGrpSpPr>
        <p:grpSpPr bwMode="auto">
          <a:xfrm>
            <a:off x="11947525" y="8775700"/>
            <a:ext cx="714375" cy="714375"/>
            <a:chOff x="0" y="0"/>
            <a:chExt cx="57" cy="57"/>
          </a:xfrm>
        </p:grpSpPr>
        <p:sp>
          <p:nvSpPr>
            <p:cNvPr id="11270" name="AutoShape 6"/>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1271" name="Rectangle 7"/>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8</a:t>
              </a:r>
              <a:endParaRPr lang="en-US"/>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a:spLocks/>
          </p:cNvSpPr>
          <p:nvPr/>
        </p:nvSpPr>
        <p:spPr bwMode="auto">
          <a:xfrm>
            <a:off x="-3175" y="7181850"/>
            <a:ext cx="5083175" cy="257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 y="21600"/>
                </a:moveTo>
                <a:lnTo>
                  <a:pt x="0" y="0"/>
                </a:lnTo>
                <a:lnTo>
                  <a:pt x="12361" y="0"/>
                </a:lnTo>
                <a:lnTo>
                  <a:pt x="21600" y="21600"/>
                </a:lnTo>
                <a:lnTo>
                  <a:pt x="14" y="21600"/>
                </a:lnTo>
                <a:close/>
              </a:path>
            </a:pathLst>
          </a:custGeom>
          <a:solidFill>
            <a:srgbClr val="F96A1B"/>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2290" name="AutoShape 2"/>
          <p:cNvSpPr>
            <a:spLocks/>
          </p:cNvSpPr>
          <p:nvPr/>
        </p:nvSpPr>
        <p:spPr bwMode="auto">
          <a:xfrm>
            <a:off x="-3175" y="7183438"/>
            <a:ext cx="13006388" cy="2570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820" y="0"/>
                </a:lnTo>
                <a:lnTo>
                  <a:pt x="21600" y="11"/>
                </a:lnTo>
                <a:lnTo>
                  <a:pt x="21600" y="21600"/>
                </a:lnTo>
                <a:lnTo>
                  <a:pt x="0" y="21600"/>
                </a:lnTo>
                <a:close/>
              </a:path>
            </a:pathLst>
          </a:custGeom>
          <a:solidFill>
            <a:srgbClr val="08A1D9">
              <a:alpha val="79999"/>
            </a:srgbClr>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2291" name="Rectangle 3"/>
          <p:cNvSpPr>
            <a:spLocks noChangeArrowheads="1"/>
          </p:cNvSpPr>
          <p:nvPr>
            <p:ph type="title"/>
          </p:nvPr>
        </p:nvSpPr>
        <p:spPr>
          <a:xfrm>
            <a:off x="1624013" y="433388"/>
            <a:ext cx="9188450" cy="711200"/>
          </a:xfrm>
        </p:spPr>
        <p:txBody>
          <a:bodyPr lIns="126435" tIns="72248" rIns="126435" bIns="72248"/>
          <a:lstStyle/>
          <a:p>
            <a:pPr algn="l" defTabSz="1300163"/>
            <a:r>
              <a:rPr lang="en-US" sz="3900" b="1" i="1">
                <a:latin typeface="Times New Roman" pitchFamily="18" charset="0"/>
                <a:cs typeface="Times New Roman" pitchFamily="18" charset="0"/>
                <a:sym typeface="Times New Roman" pitchFamily="18" charset="0"/>
              </a:rPr>
              <a:t>STRENGTH REQUIREMENTS</a:t>
            </a:r>
            <a:endParaRPr lang="en-US"/>
          </a:p>
        </p:txBody>
      </p:sp>
      <p:grpSp>
        <p:nvGrpSpPr>
          <p:cNvPr id="12292" name="Group 4"/>
          <p:cNvGrpSpPr>
            <a:grpSpLocks/>
          </p:cNvGrpSpPr>
          <p:nvPr/>
        </p:nvGrpSpPr>
        <p:grpSpPr bwMode="auto">
          <a:xfrm>
            <a:off x="461963" y="2233613"/>
            <a:ext cx="8570912" cy="6018212"/>
            <a:chOff x="0" y="0"/>
            <a:chExt cx="675" cy="474"/>
          </a:xfrm>
        </p:grpSpPr>
        <p:pic>
          <p:nvPicPr>
            <p:cNvPr id="12293" name="Picture 5" descr="image7.png"/>
            <p:cNvPicPr>
              <a:picLocks noChangeAspect="1"/>
            </p:cNvPicPr>
            <p:nvPr/>
          </p:nvPicPr>
          <p:blipFill>
            <a:blip r:embed="rId2">
              <a:extLst>
                <a:ext uri="{28A0092B-C50C-407E-A947-70E740481C1C}">
                  <a14:useLocalDpi xmlns:a14="http://schemas.microsoft.com/office/drawing/2010/main" val="0"/>
                </a:ext>
              </a:extLst>
            </a:blip>
            <a:srcRect l="14919" t="18561" r="8623" b="7193"/>
            <a:stretch>
              <a:fillRect/>
            </a:stretch>
          </p:blipFill>
          <p:spPr bwMode="auto">
            <a:xfrm>
              <a:off x="256" y="62"/>
              <a:ext cx="419" cy="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Rectangle 6"/>
            <p:cNvSpPr>
              <a:spLocks/>
            </p:cNvSpPr>
            <p:nvPr/>
          </p:nvSpPr>
          <p:spPr bwMode="auto">
            <a:xfrm>
              <a:off x="0" y="0"/>
              <a:ext cx="235" cy="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Helvetica" charset="0"/>
                  <a:ea typeface="Helvetica" charset="0"/>
                  <a:cs typeface="Helvetica" charset="0"/>
                  <a:sym typeface="Helvetica" charset="0"/>
                </a:rPr>
                <a:t>Normal distribution</a:t>
              </a:r>
              <a:endParaRPr lang="en-US"/>
            </a:p>
          </p:txBody>
        </p:sp>
      </p:grpSp>
      <p:grpSp>
        <p:nvGrpSpPr>
          <p:cNvPr id="12295" name="Group 7"/>
          <p:cNvGrpSpPr>
            <a:grpSpLocks/>
          </p:cNvGrpSpPr>
          <p:nvPr/>
        </p:nvGrpSpPr>
        <p:grpSpPr bwMode="auto">
          <a:xfrm>
            <a:off x="2162175" y="8283575"/>
            <a:ext cx="5716588" cy="711200"/>
            <a:chOff x="0" y="0"/>
            <a:chExt cx="451" cy="56"/>
          </a:xfrm>
        </p:grpSpPr>
        <p:sp>
          <p:nvSpPr>
            <p:cNvPr id="12296" name="Rectangle 8"/>
            <p:cNvSpPr>
              <a:spLocks/>
            </p:cNvSpPr>
            <p:nvPr/>
          </p:nvSpPr>
          <p:spPr bwMode="auto">
            <a:xfrm>
              <a:off x="0" y="0"/>
              <a:ext cx="240" cy="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Helvetica" charset="0"/>
                  <a:ea typeface="Helvetica" charset="0"/>
                  <a:cs typeface="Helvetica" charset="0"/>
                  <a:sym typeface="Helvetica" charset="0"/>
                </a:rPr>
                <a:t>Increasing strength</a:t>
              </a:r>
              <a:endParaRPr lang="en-US"/>
            </a:p>
          </p:txBody>
        </p:sp>
        <p:sp>
          <p:nvSpPr>
            <p:cNvPr id="12297" name="AutoShape 9"/>
            <p:cNvSpPr>
              <a:spLocks/>
            </p:cNvSpPr>
            <p:nvPr/>
          </p:nvSpPr>
          <p:spPr bwMode="auto">
            <a:xfrm>
              <a:off x="278" y="17"/>
              <a:ext cx="173" cy="39"/>
            </a:xfrm>
            <a:prstGeom prst="rightArrow">
              <a:avLst>
                <a:gd name="adj1" fmla="val 50000"/>
                <a:gd name="adj2" fmla="val 76745"/>
              </a:avLst>
            </a:prstGeom>
            <a:solidFill>
              <a:srgbClr val="797B7E"/>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sp>
        <p:nvSpPr>
          <p:cNvPr id="12298" name="Rectangle 10"/>
          <p:cNvSpPr>
            <a:spLocks/>
          </p:cNvSpPr>
          <p:nvPr/>
        </p:nvSpPr>
        <p:spPr bwMode="auto">
          <a:xfrm>
            <a:off x="6996113" y="2017713"/>
            <a:ext cx="2735262"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Helvetica" charset="0"/>
                <a:ea typeface="Helvetica" charset="0"/>
                <a:cs typeface="Helvetica" charset="0"/>
                <a:sym typeface="Helvetica" charset="0"/>
              </a:rPr>
              <a:t>Average strength</a:t>
            </a:r>
            <a:endParaRPr lang="en-US"/>
          </a:p>
        </p:txBody>
      </p:sp>
      <p:sp>
        <p:nvSpPr>
          <p:cNvPr id="12299" name="Rectangle 11"/>
          <p:cNvSpPr>
            <a:spLocks/>
          </p:cNvSpPr>
          <p:nvPr/>
        </p:nvSpPr>
        <p:spPr bwMode="auto">
          <a:xfrm>
            <a:off x="1697038" y="3152775"/>
            <a:ext cx="3284537" cy="1325563"/>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Helvetica" charset="0"/>
                <a:ea typeface="Helvetica" charset="0"/>
                <a:cs typeface="Helvetica" charset="0"/>
                <a:sym typeface="Helvetica" charset="0"/>
              </a:rPr>
              <a:t>½ the concrete has </a:t>
            </a:r>
            <a:br>
              <a:rPr lang="en-US" sz="2500">
                <a:latin typeface="Helvetica" charset="0"/>
                <a:ea typeface="Helvetica" charset="0"/>
                <a:cs typeface="Helvetica" charset="0"/>
                <a:sym typeface="Helvetica" charset="0"/>
              </a:rPr>
            </a:br>
            <a:r>
              <a:rPr lang="en-US" sz="2500">
                <a:latin typeface="Helvetica" charset="0"/>
                <a:ea typeface="Helvetica" charset="0"/>
                <a:cs typeface="Helvetica" charset="0"/>
                <a:sym typeface="Helvetica" charset="0"/>
              </a:rPr>
              <a:t>a strength less than </a:t>
            </a:r>
            <a:endParaRPr lang="en-US" sz="2500">
              <a:latin typeface="Arial" pitchFamily="34" charset="0"/>
              <a:cs typeface="Arial" pitchFamily="34" charset="0"/>
              <a:sym typeface="Arial" pitchFamily="34" charset="0"/>
            </a:endParaRPr>
          </a:p>
          <a:p>
            <a:pPr algn="l" defTabSz="1300163"/>
            <a:r>
              <a:rPr lang="en-US" sz="2500">
                <a:latin typeface="Helvetica" charset="0"/>
                <a:ea typeface="Helvetica" charset="0"/>
                <a:cs typeface="Helvetica" charset="0"/>
                <a:sym typeface="Helvetica" charset="0"/>
              </a:rPr>
              <a:t>average</a:t>
            </a:r>
            <a:endParaRPr lang="en-US"/>
          </a:p>
        </p:txBody>
      </p:sp>
      <p:sp>
        <p:nvSpPr>
          <p:cNvPr id="12300" name="AutoShape 12"/>
          <p:cNvSpPr>
            <a:spLocks/>
          </p:cNvSpPr>
          <p:nvPr/>
        </p:nvSpPr>
        <p:spPr bwMode="auto">
          <a:xfrm>
            <a:off x="1873250" y="4959350"/>
            <a:ext cx="3251200" cy="781050"/>
          </a:xfrm>
          <a:prstGeom prst="leftArrow">
            <a:avLst>
              <a:gd name="adj1" fmla="val 50000"/>
              <a:gd name="adj2" fmla="val 72036"/>
            </a:avLst>
          </a:prstGeom>
          <a:solidFill>
            <a:srgbClr val="797B7E"/>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2301" name="Line 13"/>
          <p:cNvSpPr>
            <a:spLocks noChangeShapeType="1"/>
          </p:cNvSpPr>
          <p:nvPr/>
        </p:nvSpPr>
        <p:spPr bwMode="auto">
          <a:xfrm>
            <a:off x="6329363" y="2370138"/>
            <a:ext cx="0" cy="5621337"/>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02" name="AutoShape 14"/>
          <p:cNvSpPr>
            <a:spLocks/>
          </p:cNvSpPr>
          <p:nvPr/>
        </p:nvSpPr>
        <p:spPr bwMode="auto">
          <a:xfrm flipH="1">
            <a:off x="3749675" y="3290888"/>
            <a:ext cx="2589213" cy="4684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89" y="14815"/>
                  <a:pt x="0" y="10839"/>
                  <a:pt x="0" y="0"/>
                </a:cubicBezTo>
                <a:cubicBezTo>
                  <a:pt x="1650" y="216"/>
                  <a:pt x="1327" y="176"/>
                  <a:pt x="2009" y="628"/>
                </a:cubicBezTo>
                <a:cubicBezTo>
                  <a:pt x="2691" y="1080"/>
                  <a:pt x="3731" y="2680"/>
                  <a:pt x="4449" y="3770"/>
                </a:cubicBezTo>
                <a:lnTo>
                  <a:pt x="6314" y="7147"/>
                </a:lnTo>
                <a:lnTo>
                  <a:pt x="9938" y="13372"/>
                </a:lnTo>
                <a:lnTo>
                  <a:pt x="11912" y="16258"/>
                </a:lnTo>
                <a:cubicBezTo>
                  <a:pt x="12701" y="17201"/>
                  <a:pt x="14154" y="18536"/>
                  <a:pt x="14639" y="19008"/>
                </a:cubicBezTo>
                <a:cubicBezTo>
                  <a:pt x="15105" y="19479"/>
                  <a:pt x="14495" y="18919"/>
                  <a:pt x="14782" y="19086"/>
                </a:cubicBezTo>
                <a:cubicBezTo>
                  <a:pt x="15069" y="19253"/>
                  <a:pt x="15697" y="19734"/>
                  <a:pt x="16361" y="20029"/>
                </a:cubicBezTo>
                <a:cubicBezTo>
                  <a:pt x="17025" y="20323"/>
                  <a:pt x="17940" y="20657"/>
                  <a:pt x="18801" y="20873"/>
                </a:cubicBezTo>
                <a:cubicBezTo>
                  <a:pt x="19662" y="21089"/>
                  <a:pt x="21061" y="21197"/>
                  <a:pt x="21528" y="21305"/>
                </a:cubicBezTo>
                <a:lnTo>
                  <a:pt x="21600" y="21521"/>
                </a:lnTo>
                <a:cubicBezTo>
                  <a:pt x="21600" y="21521"/>
                  <a:pt x="0" y="21600"/>
                  <a:pt x="0" y="21600"/>
                </a:cubicBezTo>
                <a:close/>
              </a:path>
            </a:pathLst>
          </a:custGeom>
          <a:solidFill>
            <a:srgbClr val="797B7E"/>
          </a:solid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2303" name="Line 15"/>
          <p:cNvSpPr>
            <a:spLocks noChangeShapeType="1"/>
          </p:cNvSpPr>
          <p:nvPr/>
        </p:nvSpPr>
        <p:spPr bwMode="auto">
          <a:xfrm>
            <a:off x="5160963" y="2336800"/>
            <a:ext cx="0" cy="5602288"/>
          </a:xfrm>
          <a:prstGeom prst="line">
            <a:avLst/>
          </a:prstGeom>
          <a:noFill/>
          <a:ln w="18062"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2304" name="Group 16"/>
          <p:cNvGrpSpPr>
            <a:grpSpLocks/>
          </p:cNvGrpSpPr>
          <p:nvPr/>
        </p:nvGrpSpPr>
        <p:grpSpPr bwMode="auto">
          <a:xfrm>
            <a:off x="4402138" y="7300913"/>
            <a:ext cx="7427912" cy="1260475"/>
            <a:chOff x="0" y="0"/>
            <a:chExt cx="585" cy="100"/>
          </a:xfrm>
        </p:grpSpPr>
        <p:sp>
          <p:nvSpPr>
            <p:cNvPr id="12305" name="AutoShape 17"/>
            <p:cNvSpPr>
              <a:spLocks/>
            </p:cNvSpPr>
            <p:nvPr/>
          </p:nvSpPr>
          <p:spPr bwMode="auto">
            <a:xfrm>
              <a:off x="0" y="85"/>
              <a:ext cx="305" cy="15"/>
            </a:xfrm>
            <a:prstGeom prst="leftRightArrow">
              <a:avLst>
                <a:gd name="adj1" fmla="val 50000"/>
                <a:gd name="adj2" fmla="val 282031"/>
              </a:avLst>
            </a:prstGeom>
            <a:solidFill>
              <a:srgbClr val="800000"/>
            </a:solidFill>
            <a:ln w="18062"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sp>
          <p:nvSpPr>
            <p:cNvPr id="12306" name="Rectangle 18"/>
            <p:cNvSpPr>
              <a:spLocks/>
            </p:cNvSpPr>
            <p:nvPr/>
          </p:nvSpPr>
          <p:spPr bwMode="auto">
            <a:xfrm>
              <a:off x="337" y="0"/>
              <a:ext cx="248" cy="43"/>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Helvetica" charset="0"/>
                  <a:ea typeface="Helvetica" charset="0"/>
                  <a:cs typeface="Helvetica" charset="0"/>
                  <a:sym typeface="Helvetica" charset="0"/>
                </a:rPr>
                <a:t>Standard deviations</a:t>
              </a:r>
              <a:endParaRPr lang="en-US"/>
            </a:p>
          </p:txBody>
        </p:sp>
      </p:grpSp>
      <p:sp>
        <p:nvSpPr>
          <p:cNvPr id="12307" name="AutoShape 19"/>
          <p:cNvSpPr>
            <a:spLocks/>
          </p:cNvSpPr>
          <p:nvPr/>
        </p:nvSpPr>
        <p:spPr bwMode="auto">
          <a:xfrm>
            <a:off x="5160963" y="3302000"/>
            <a:ext cx="3779837" cy="467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12913"/>
                </a:lnTo>
                <a:lnTo>
                  <a:pt x="3686" y="3815"/>
                </a:lnTo>
                <a:cubicBezTo>
                  <a:pt x="4533" y="1780"/>
                  <a:pt x="4595" y="1340"/>
                  <a:pt x="5086" y="704"/>
                </a:cubicBezTo>
                <a:cubicBezTo>
                  <a:pt x="5578" y="68"/>
                  <a:pt x="6167" y="0"/>
                  <a:pt x="6634" y="0"/>
                </a:cubicBezTo>
                <a:cubicBezTo>
                  <a:pt x="7101" y="0"/>
                  <a:pt x="7408" y="293"/>
                  <a:pt x="7888" y="704"/>
                </a:cubicBezTo>
                <a:cubicBezTo>
                  <a:pt x="8367" y="1115"/>
                  <a:pt x="8293" y="1144"/>
                  <a:pt x="8588" y="1584"/>
                </a:cubicBezTo>
                <a:cubicBezTo>
                  <a:pt x="8883" y="2025"/>
                  <a:pt x="10075" y="4813"/>
                  <a:pt x="10836" y="6691"/>
                </a:cubicBezTo>
                <a:lnTo>
                  <a:pt x="13195" y="12736"/>
                </a:lnTo>
                <a:lnTo>
                  <a:pt x="15260" y="16904"/>
                </a:lnTo>
                <a:lnTo>
                  <a:pt x="16881" y="19252"/>
                </a:lnTo>
                <a:lnTo>
                  <a:pt x="18503" y="20367"/>
                </a:lnTo>
                <a:lnTo>
                  <a:pt x="20862" y="21306"/>
                </a:lnTo>
                <a:lnTo>
                  <a:pt x="21600" y="21365"/>
                </a:lnTo>
                <a:lnTo>
                  <a:pt x="21563" y="21570"/>
                </a:lnTo>
                <a:lnTo>
                  <a:pt x="0" y="21600"/>
                </a:lnTo>
                <a:close/>
              </a:path>
            </a:pathLst>
          </a:custGeom>
          <a:solidFill>
            <a:srgbClr val="FF3300"/>
          </a:solidFill>
          <a:ln w="54186" cap="flat" cmpd="sng">
            <a:solidFill>
              <a:srgbClr val="FF33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nvGrpSpPr>
          <p:cNvPr id="12308" name="Group 20"/>
          <p:cNvGrpSpPr>
            <a:grpSpLocks/>
          </p:cNvGrpSpPr>
          <p:nvPr/>
        </p:nvGrpSpPr>
        <p:grpSpPr bwMode="auto">
          <a:xfrm>
            <a:off x="5141913" y="2847975"/>
            <a:ext cx="1169987" cy="542925"/>
            <a:chOff x="0" y="0"/>
            <a:chExt cx="93" cy="43"/>
          </a:xfrm>
        </p:grpSpPr>
        <p:sp>
          <p:nvSpPr>
            <p:cNvPr id="12309" name="Line 21"/>
            <p:cNvSpPr>
              <a:spLocks noChangeShapeType="1"/>
            </p:cNvSpPr>
            <p:nvPr/>
          </p:nvSpPr>
          <p:spPr bwMode="auto">
            <a:xfrm flipH="1">
              <a:off x="0" y="6"/>
              <a:ext cx="93" cy="1"/>
            </a:xfrm>
            <a:prstGeom prst="line">
              <a:avLst/>
            </a:prstGeom>
            <a:noFill/>
            <a:ln w="54186" cap="flat" cmpd="sng">
              <a:solidFill>
                <a:srgbClr val="FF3300"/>
              </a:solidFill>
              <a:prstDash val="solid"/>
              <a:round/>
              <a:headEnd type="stealth" w="med" len="med"/>
              <a:tailEnd type="stealth"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10" name="Rectangle 22"/>
            <p:cNvSpPr>
              <a:spLocks/>
            </p:cNvSpPr>
            <p:nvPr/>
          </p:nvSpPr>
          <p:spPr bwMode="auto">
            <a:xfrm>
              <a:off x="1" y="0"/>
              <a:ext cx="84" cy="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solidFill>
                    <a:srgbClr val="FF3300"/>
                  </a:solidFill>
                  <a:latin typeface="Helvetica" charset="0"/>
                  <a:ea typeface="Helvetica" charset="0"/>
                  <a:cs typeface="Helvetica" charset="0"/>
                  <a:sym typeface="Helvetica" charset="0"/>
                </a:rPr>
                <a:t>1.34s</a:t>
              </a:r>
              <a:endParaRPr lang="en-US"/>
            </a:p>
          </p:txBody>
        </p:sp>
      </p:grpSp>
      <p:sp>
        <p:nvSpPr>
          <p:cNvPr id="12311" name="Rectangle 23"/>
          <p:cNvSpPr>
            <a:spLocks/>
          </p:cNvSpPr>
          <p:nvPr/>
        </p:nvSpPr>
        <p:spPr bwMode="auto">
          <a:xfrm>
            <a:off x="8931275" y="2563813"/>
            <a:ext cx="4079875"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4200" b="1">
                <a:solidFill>
                  <a:srgbClr val="FF3300"/>
                </a:solidFill>
                <a:latin typeface="Helvetica" charset="0"/>
                <a:ea typeface="Helvetica" charset="0"/>
                <a:cs typeface="Helvetica" charset="0"/>
                <a:sym typeface="Helvetica" charset="0"/>
              </a:rPr>
              <a:t>f’</a:t>
            </a:r>
            <a:r>
              <a:rPr lang="en-US" sz="4200" b="1" baseline="-19000">
                <a:solidFill>
                  <a:srgbClr val="FF3300"/>
                </a:solidFill>
                <a:latin typeface="Helvetica" charset="0"/>
                <a:ea typeface="Helvetica" charset="0"/>
                <a:cs typeface="Helvetica" charset="0"/>
                <a:sym typeface="Helvetica" charset="0"/>
              </a:rPr>
              <a:t>cr</a:t>
            </a:r>
            <a:r>
              <a:rPr lang="en-US" sz="4200" b="1">
                <a:solidFill>
                  <a:srgbClr val="FF3300"/>
                </a:solidFill>
                <a:latin typeface="Helvetica" charset="0"/>
                <a:ea typeface="Helvetica" charset="0"/>
                <a:cs typeface="Helvetica" charset="0"/>
                <a:sym typeface="Helvetica" charset="0"/>
              </a:rPr>
              <a:t> = f’</a:t>
            </a:r>
            <a:r>
              <a:rPr lang="en-US" sz="4200" b="1" baseline="-19000">
                <a:solidFill>
                  <a:srgbClr val="FF3300"/>
                </a:solidFill>
                <a:latin typeface="Helvetica" charset="0"/>
                <a:ea typeface="Helvetica" charset="0"/>
                <a:cs typeface="Helvetica" charset="0"/>
                <a:sym typeface="Helvetica" charset="0"/>
              </a:rPr>
              <a:t>c</a:t>
            </a:r>
            <a:r>
              <a:rPr lang="en-US" sz="4200" b="1">
                <a:solidFill>
                  <a:srgbClr val="FF3300"/>
                </a:solidFill>
                <a:latin typeface="Helvetica" charset="0"/>
                <a:ea typeface="Helvetica" charset="0"/>
                <a:cs typeface="Helvetica" charset="0"/>
                <a:sym typeface="Helvetica" charset="0"/>
              </a:rPr>
              <a:t> + 1.34s</a:t>
            </a:r>
            <a:endParaRPr lang="en-US"/>
          </a:p>
        </p:txBody>
      </p:sp>
      <p:sp>
        <p:nvSpPr>
          <p:cNvPr id="12312" name="Rectangle 24"/>
          <p:cNvSpPr>
            <a:spLocks/>
          </p:cNvSpPr>
          <p:nvPr/>
        </p:nvSpPr>
        <p:spPr bwMode="auto">
          <a:xfrm>
            <a:off x="9182100" y="3473450"/>
            <a:ext cx="3822700" cy="298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Helvetica" charset="0"/>
                <a:ea typeface="Helvetica" charset="0"/>
                <a:cs typeface="Helvetica" charset="0"/>
                <a:sym typeface="Helvetica" charset="0"/>
              </a:rPr>
              <a:t>f’</a:t>
            </a:r>
            <a:r>
              <a:rPr lang="en-US" sz="2500" baseline="-19000">
                <a:latin typeface="Helvetica" charset="0"/>
                <a:ea typeface="Helvetica" charset="0"/>
                <a:cs typeface="Helvetica" charset="0"/>
                <a:sym typeface="Helvetica" charset="0"/>
              </a:rPr>
              <a:t>cr</a:t>
            </a:r>
            <a:r>
              <a:rPr lang="en-US" sz="2500">
                <a:latin typeface="Helvetica" charset="0"/>
                <a:ea typeface="Helvetica" charset="0"/>
                <a:cs typeface="Helvetica" charset="0"/>
                <a:sym typeface="Helvetica" charset="0"/>
              </a:rPr>
              <a:t> – average strength</a:t>
            </a:r>
            <a:br>
              <a:rPr lang="en-US" sz="2500">
                <a:latin typeface="Helvetica" charset="0"/>
                <a:ea typeface="Helvetica" charset="0"/>
                <a:cs typeface="Helvetica" charset="0"/>
                <a:sym typeface="Helvetica" charset="0"/>
              </a:rPr>
            </a:br>
            <a:r>
              <a:rPr lang="en-US" sz="2500">
                <a:latin typeface="Helvetica" charset="0"/>
                <a:ea typeface="Helvetica" charset="0"/>
                <a:cs typeface="Helvetica" charset="0"/>
                <a:sym typeface="Helvetica" charset="0"/>
              </a:rPr>
              <a:t>for mix design</a:t>
            </a:r>
            <a:endParaRPr lang="en-US" sz="2500">
              <a:latin typeface="Arial" pitchFamily="34" charset="0"/>
              <a:cs typeface="Arial" pitchFamily="34" charset="0"/>
              <a:sym typeface="Arial" pitchFamily="34" charset="0"/>
            </a:endParaRPr>
          </a:p>
          <a:p>
            <a:pPr algn="l" defTabSz="1300163"/>
            <a:endParaRPr lang="en-US" sz="2500">
              <a:latin typeface="Helvetica" charset="0"/>
              <a:ea typeface="Helvetica" charset="0"/>
              <a:cs typeface="Helvetica" charset="0"/>
              <a:sym typeface="Helvetica" charset="0"/>
            </a:endParaRPr>
          </a:p>
          <a:p>
            <a:pPr algn="l" defTabSz="1300163"/>
            <a:r>
              <a:rPr lang="en-US" sz="2500">
                <a:latin typeface="Helvetica" charset="0"/>
                <a:ea typeface="Helvetica" charset="0"/>
                <a:cs typeface="Helvetica" charset="0"/>
                <a:sym typeface="Helvetica" charset="0"/>
              </a:rPr>
              <a:t>Adding 1.34s to f’</a:t>
            </a:r>
            <a:r>
              <a:rPr lang="en-US" sz="2500" baseline="-19000">
                <a:latin typeface="Helvetica" charset="0"/>
                <a:ea typeface="Helvetica" charset="0"/>
                <a:cs typeface="Helvetica" charset="0"/>
                <a:sym typeface="Helvetica" charset="0"/>
              </a:rPr>
              <a:t>c</a:t>
            </a:r>
            <a:r>
              <a:rPr lang="en-US" sz="2500">
                <a:latin typeface="Helvetica" charset="0"/>
                <a:ea typeface="Helvetica" charset="0"/>
                <a:cs typeface="Helvetica" charset="0"/>
                <a:sym typeface="Helvetica" charset="0"/>
              </a:rPr>
              <a:t> –</a:t>
            </a:r>
            <a:br>
              <a:rPr lang="en-US" sz="2500">
                <a:latin typeface="Helvetica" charset="0"/>
                <a:ea typeface="Helvetica" charset="0"/>
                <a:cs typeface="Helvetica" charset="0"/>
                <a:sym typeface="Helvetica" charset="0"/>
              </a:rPr>
            </a:br>
            <a:r>
              <a:rPr lang="en-US" sz="2500">
                <a:latin typeface="Helvetica" charset="0"/>
                <a:ea typeface="Helvetica" charset="0"/>
                <a:cs typeface="Helvetica" charset="0"/>
                <a:sym typeface="Helvetica" charset="0"/>
              </a:rPr>
              <a:t>90% of the concrete will be stronger than specified strength</a:t>
            </a:r>
            <a:endParaRPr lang="en-US"/>
          </a:p>
        </p:txBody>
      </p:sp>
      <p:sp>
        <p:nvSpPr>
          <p:cNvPr id="12313" name="Rectangle 25"/>
          <p:cNvSpPr>
            <a:spLocks/>
          </p:cNvSpPr>
          <p:nvPr/>
        </p:nvSpPr>
        <p:spPr bwMode="auto">
          <a:xfrm>
            <a:off x="5868988" y="1514475"/>
            <a:ext cx="947737"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4200" b="1">
                <a:solidFill>
                  <a:srgbClr val="FF3300"/>
                </a:solidFill>
                <a:latin typeface="Helvetica" charset="0"/>
                <a:ea typeface="Helvetica" charset="0"/>
                <a:cs typeface="Helvetica" charset="0"/>
                <a:sym typeface="Helvetica" charset="0"/>
              </a:rPr>
              <a:t>f’</a:t>
            </a:r>
            <a:r>
              <a:rPr lang="en-US" sz="4200" b="1" baseline="-19000">
                <a:solidFill>
                  <a:srgbClr val="FF3300"/>
                </a:solidFill>
                <a:latin typeface="Helvetica" charset="0"/>
                <a:ea typeface="Helvetica" charset="0"/>
                <a:cs typeface="Helvetica" charset="0"/>
                <a:sym typeface="Helvetica" charset="0"/>
              </a:rPr>
              <a:t>cr</a:t>
            </a:r>
            <a:endParaRPr lang="en-US"/>
          </a:p>
        </p:txBody>
      </p:sp>
      <p:sp>
        <p:nvSpPr>
          <p:cNvPr id="12314" name="Rectangle 26"/>
          <p:cNvSpPr>
            <a:spLocks/>
          </p:cNvSpPr>
          <p:nvPr/>
        </p:nvSpPr>
        <p:spPr bwMode="auto">
          <a:xfrm>
            <a:off x="4681538" y="1531938"/>
            <a:ext cx="808037"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4200" b="1">
                <a:solidFill>
                  <a:srgbClr val="FF3300"/>
                </a:solidFill>
                <a:latin typeface="Helvetica" charset="0"/>
                <a:ea typeface="Helvetica" charset="0"/>
                <a:cs typeface="Helvetica" charset="0"/>
                <a:sym typeface="Helvetica" charset="0"/>
              </a:rPr>
              <a:t>f’</a:t>
            </a:r>
            <a:r>
              <a:rPr lang="en-US" sz="4200" b="1" baseline="-19000">
                <a:solidFill>
                  <a:srgbClr val="FF3300"/>
                </a:solidFill>
                <a:latin typeface="Helvetica" charset="0"/>
                <a:ea typeface="Helvetica" charset="0"/>
                <a:cs typeface="Helvetica" charset="0"/>
                <a:sym typeface="Helvetica" charset="0"/>
              </a:rPr>
              <a:t>c</a:t>
            </a:r>
            <a:endParaRPr lang="en-US"/>
          </a:p>
        </p:txBody>
      </p:sp>
      <p:grpSp>
        <p:nvGrpSpPr>
          <p:cNvPr id="12315" name="Group 27"/>
          <p:cNvGrpSpPr>
            <a:grpSpLocks/>
          </p:cNvGrpSpPr>
          <p:nvPr/>
        </p:nvGrpSpPr>
        <p:grpSpPr bwMode="auto">
          <a:xfrm>
            <a:off x="11947525" y="8775700"/>
            <a:ext cx="714375" cy="714375"/>
            <a:chOff x="0" y="0"/>
            <a:chExt cx="57" cy="57"/>
          </a:xfrm>
        </p:grpSpPr>
        <p:sp>
          <p:nvSpPr>
            <p:cNvPr id="12316" name="AutoShape 28"/>
            <p:cNvSpPr>
              <a:spLocks/>
            </p:cNvSpPr>
            <p:nvPr/>
          </p:nvSpPr>
          <p:spPr bwMode="auto">
            <a:xfrm>
              <a:off x="0" y="0"/>
              <a:ext cx="57" cy="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27093"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2317" name="Rectangle 29"/>
            <p:cNvSpPr>
              <a:spLocks/>
            </p:cNvSpPr>
            <p:nvPr/>
          </p:nvSpPr>
          <p:spPr bwMode="auto">
            <a:xfrm>
              <a:off x="8" y="8"/>
              <a:ext cx="41"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62" tIns="18062" rIns="18062" bIns="18062" anchor="ctr">
              <a:spAutoFit/>
            </a:bodyPr>
            <a:lstStyle/>
            <a:p>
              <a:pPr defTabSz="1300163"/>
              <a:r>
                <a:rPr lang="en-US" sz="2200">
                  <a:solidFill>
                    <a:srgbClr val="FFFFFF"/>
                  </a:solidFill>
                  <a:latin typeface="Helvetica" charset="0"/>
                  <a:ea typeface="Helvetica" charset="0"/>
                  <a:cs typeface="Helvetica" charset="0"/>
                  <a:sym typeface="Helvetica" charset="0"/>
                </a:rPr>
                <a:t>9</a:t>
              </a:r>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ipe(left)">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2301"/>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122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9"/>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2300"/>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1230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230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230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2314"/>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499"/>
                                          </p:stCondLst>
                                        </p:cTn>
                                        <p:tgtEl>
                                          <p:spTgt spid="1230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2313"/>
                                        </p:tgtEl>
                                        <p:attrNameLst>
                                          <p:attrName>style.visibility</p:attrName>
                                        </p:attrNameLst>
                                      </p:cBhvr>
                                      <p:to>
                                        <p:strVal val="visible"/>
                                      </p:to>
                                    </p:se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12311"/>
                                        </p:tgtEl>
                                        <p:attrNameLst>
                                          <p:attrName>style.visibility</p:attrName>
                                        </p:attrNameLst>
                                      </p:cBhvr>
                                      <p:to>
                                        <p:strVal val="visible"/>
                                      </p:to>
                                    </p:set>
                                  </p:childTnLst>
                                </p:cTn>
                              </p:par>
                            </p:childTnLst>
                          </p:cTn>
                        </p:par>
                        <p:par>
                          <p:cTn id="47" fill="hold" nodeType="afterGroup">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12312"/>
                                        </p:tgtEl>
                                        <p:attrNameLst>
                                          <p:attrName>style.visibility</p:attrName>
                                        </p:attrNameLst>
                                      </p:cBhvr>
                                      <p:to>
                                        <p:strVal val="visible"/>
                                      </p:to>
                                    </p:set>
                                  </p:childTnLst>
                                </p:cTn>
                              </p:par>
                            </p:childTnLst>
                          </p:cTn>
                        </p:par>
                        <p:par>
                          <p:cTn id="50" fill="hold" nodeType="afterGroup">
                            <p:stCondLst>
                              <p:cond delay="1500"/>
                            </p:stCondLst>
                            <p:childTnLst>
                              <p:par>
                                <p:cTn id="51" presetID="1" presetClass="entr" presetSubtype="0" fill="hold" grpId="0" nodeType="afterEffect">
                                  <p:stCondLst>
                                    <p:cond delay="0"/>
                                  </p:stCondLst>
                                  <p:childTnLst>
                                    <p:set>
                                      <p:cBhvr>
                                        <p:cTn id="52" dur="1" fill="hold">
                                          <p:stCondLst>
                                            <p:cond delay="499"/>
                                          </p:stCondLst>
                                        </p:cTn>
                                        <p:tgtEl>
                                          <p:spTgt spid="12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utoUpdateAnimBg="0"/>
      <p:bldP spid="12299" grpId="0" animBg="1" autoUpdateAnimBg="0"/>
      <p:bldP spid="12300" grpId="0" animBg="1"/>
      <p:bldP spid="12301" grpId="0" animBg="1"/>
      <p:bldP spid="12302" grpId="0" animBg="1"/>
      <p:bldP spid="12303" grpId="0" animBg="1"/>
      <p:bldP spid="12307" grpId="0" animBg="1"/>
      <p:bldP spid="12311" grpId="0" autoUpdateAnimBg="0"/>
      <p:bldP spid="12312" grpId="0" autoUpdateAnimBg="0"/>
      <p:bldP spid="12313" grpId="0" autoUpdateAnimBg="0"/>
      <p:bldP spid="12314" grpId="0" autoUpdateAnimBg="0"/>
    </p:bld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1395</Words>
  <Application>Microsoft Office PowerPoint</Application>
  <PresentationFormat>Custom</PresentationFormat>
  <Paragraphs>297</Paragraphs>
  <Slides>37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Helvetica Light</vt:lpstr>
      <vt:lpstr>Noteworthy Bold</vt:lpstr>
      <vt:lpstr>Helvetica</vt:lpstr>
      <vt:lpstr>Arial</vt:lpstr>
      <vt:lpstr>Franklin Gothic Book</vt:lpstr>
      <vt:lpstr>Wingdings</vt:lpstr>
      <vt:lpstr>Symbol</vt:lpstr>
      <vt:lpstr>Times New Roman</vt:lpstr>
      <vt:lpstr>ArialMT</vt:lpstr>
      <vt:lpstr>TimesNewRomanPSMT</vt:lpstr>
      <vt:lpstr>Office Theme</vt:lpstr>
      <vt:lpstr>PowerPoint Presentation</vt:lpstr>
      <vt:lpstr>CONCRETE INGREDIENTS</vt:lpstr>
      <vt:lpstr>DENSITY AND UNIT WEIGHT</vt:lpstr>
      <vt:lpstr>WATER CONTENT</vt:lpstr>
      <vt:lpstr>WATER-CEMENT RATIO</vt:lpstr>
      <vt:lpstr>MOISTURE ADJUSTMENTS EXAMPLE</vt:lpstr>
      <vt:lpstr>MOISTURE ADJUSTMENTS EXAMPLE</vt:lpstr>
      <vt:lpstr>OVERDESIGN</vt:lpstr>
      <vt:lpstr>STRENGTH REQUIREMENTS</vt:lpstr>
      <vt:lpstr>STRENGTH REQUIREMENTS</vt:lpstr>
      <vt:lpstr>PowerPoint Presentation</vt:lpstr>
      <vt:lpstr>SUPERPAVE &amp; PERFORMANCE GRADE BINDERS</vt:lpstr>
      <vt:lpstr>PERFORMANCE GRADE  BINDER CHARACTERIZATION</vt:lpstr>
      <vt:lpstr>SUMMARY</vt:lpstr>
      <vt:lpstr>PowerPoint Presentation</vt:lpstr>
      <vt:lpstr>SUPERPAVE BINDER SELECTION EXAMPLE</vt:lpstr>
      <vt:lpstr>PROPERTIES EVALUATED FOR HMA MIX DESIGN</vt:lpstr>
      <vt:lpstr>PowerPoint Presentation</vt:lpstr>
      <vt:lpstr>PowerPoint Presentation</vt:lpstr>
      <vt:lpstr>MECHANICAL TESTING OF STEEL</vt:lpstr>
      <vt:lpstr>SLUMP </vt:lpstr>
      <vt:lpstr>AIR CONTENT TEST FOR FRESH CONCRETE</vt:lpstr>
      <vt:lpstr>TESTING OF HARDENED CONCRETE</vt:lpstr>
      <vt:lpstr>PowerPoint Presentation</vt:lpstr>
      <vt:lpstr>AGGREGATE SIZES</vt:lpstr>
      <vt:lpstr>TOUGHNESS &amp; ABRASION RESISTANCE</vt:lpstr>
      <vt:lpstr>PowerPoint Presentation</vt:lpstr>
      <vt:lpstr>PowerPoint Presentation</vt:lpstr>
      <vt:lpstr>SPECIFIC GRAVITY</vt:lpstr>
      <vt:lpstr>PowerPoint Presentation</vt:lpstr>
      <vt:lpstr>PowerPoint Presentation</vt:lpstr>
      <vt:lpstr>PowerPoint Presentation</vt:lpstr>
      <vt:lpstr>PowerPoint Presentation</vt:lpstr>
      <vt:lpstr>EFFECT OF CARBON ON MECHANICAL BEHAVIOR</vt:lpstr>
      <vt:lpstr>CONSTRUCTION USES OF STEEL</vt:lpstr>
      <vt:lpstr>ALUMINUM</vt:lpstr>
      <vt:lpstr>ALUMINUM ADVANTAGES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jfisher</dc:creator>
  <cp:lastModifiedBy>Fisher</cp:lastModifiedBy>
  <cp:revision>1</cp:revision>
  <dcterms:modified xsi:type="dcterms:W3CDTF">2012-02-07T16:31:34Z</dcterms:modified>
</cp:coreProperties>
</file>